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Lst>
  <p:sldSz cy="5143500" cx="9144000"/>
  <p:notesSz cx="6858000" cy="9144000"/>
  <p:embeddedFontLst>
    <p:embeddedFont>
      <p:font typeface="Open Sans"/>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font" Target="fonts/OpenSans-bold.fntdata"/><Relationship Id="rId41" Type="http://schemas.openxmlformats.org/officeDocument/2006/relationships/font" Target="fonts/OpenSans-regular.fntdata"/><Relationship Id="rId22" Type="http://schemas.openxmlformats.org/officeDocument/2006/relationships/slide" Target="slides/slide18.xml"/><Relationship Id="rId44" Type="http://schemas.openxmlformats.org/officeDocument/2006/relationships/font" Target="fonts/OpenSans-boldItalic.fntdata"/><Relationship Id="rId21" Type="http://schemas.openxmlformats.org/officeDocument/2006/relationships/slide" Target="slides/slide17.xml"/><Relationship Id="rId43" Type="http://schemas.openxmlformats.org/officeDocument/2006/relationships/font" Target="fonts/OpenSans-italic.fntdata"/><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00.gif>
</file>

<file path=ppt/media/image01.png>
</file>

<file path=ppt/media/image02.png>
</file>

<file path=ppt/media/image03.png>
</file>

<file path=ppt/media/image04.png>
</file>

<file path=ppt/media/image05.png>
</file>

<file path=ppt/media/image06.png>
</file>

<file path=ppt/media/image07.png>
</file>

<file path=ppt/media/image08.gif>
</file>

<file path=ppt/media/image09.png>
</file>

<file path=ppt/media/image10.png>
</file>

<file path=ppt/media/image11.png>
</file>

<file path=ppt/media/image12.png>
</file>

<file path=ppt/media/image13.png>
</file>

<file path=ppt/media/image1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robotics.eecs.berkeley.edu/~sastry/pubs/Pdfs%20of%202013/RatliffCharacterization2013.pdf"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6" name="Shape 106"/>
        <p:cNvGrpSpPr/>
        <p:nvPr/>
      </p:nvGrpSpPr>
      <p:grpSpPr>
        <a:xfrm>
          <a:off x="0" y="0"/>
          <a:ext cx="0" cy="0"/>
          <a:chOff x="0" y="0"/>
          <a:chExt cx="0" cy="0"/>
        </a:xfrm>
      </p:grpSpPr>
      <p:sp>
        <p:nvSpPr>
          <p:cNvPr id="107" name="Shape 1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8" name="Shape 10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 name="Shape 11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1" name="Shape 121"/>
        <p:cNvGrpSpPr/>
        <p:nvPr/>
      </p:nvGrpSpPr>
      <p:grpSpPr>
        <a:xfrm>
          <a:off x="0" y="0"/>
          <a:ext cx="0" cy="0"/>
          <a:chOff x="0" y="0"/>
          <a:chExt cx="0" cy="0"/>
        </a:xfrm>
      </p:grpSpPr>
      <p:sp>
        <p:nvSpPr>
          <p:cNvPr id="122" name="Shape 1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 name="Shape 12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sz="1150">
                <a:solidFill>
                  <a:srgbClr val="333333"/>
                </a:solidFill>
                <a:latin typeface="Georgia"/>
                <a:ea typeface="Georgia"/>
                <a:cs typeface="Georgia"/>
                <a:sym typeface="Georgia"/>
              </a:rPr>
              <a:t>Maximizing likelihood yields an estimated density that always bleeds probability mass away from the estimated data manifold. GANs can be happy with a very sharp estimated density function even if it does not perfectly coincide with the data density (i.e. some training examples may come close to the generated images but might still have nearly zero probability under the generator, which would be infinitely bad in terms of likelihood)</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5" name="Shape 155"/>
        <p:cNvGrpSpPr/>
        <p:nvPr/>
      </p:nvGrpSpPr>
      <p:grpSpPr>
        <a:xfrm>
          <a:off x="0" y="0"/>
          <a:ext cx="0" cy="0"/>
          <a:chOff x="0" y="0"/>
          <a:chExt cx="0" cy="0"/>
        </a:xfrm>
      </p:grpSpPr>
      <p:sp>
        <p:nvSpPr>
          <p:cNvPr id="156" name="Shape 1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 name="Shape 1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4" name="Shape 1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lnSpc>
                <a:spcPct val="115000"/>
              </a:lnSpc>
              <a:spcBef>
                <a:spcPts val="0"/>
              </a:spcBef>
              <a:spcAft>
                <a:spcPts val="1100"/>
              </a:spcAft>
              <a:buClr>
                <a:schemeClr val="dk1"/>
              </a:buClr>
              <a:buSzPct val="100000"/>
              <a:buFont typeface="Arial"/>
              <a:buNone/>
            </a:pPr>
            <a:r>
              <a:rPr lang="en" sz="1050">
                <a:solidFill>
                  <a:srgbClr val="333333"/>
                </a:solidFill>
                <a:latin typeface="Georgia"/>
                <a:ea typeface="Georgia"/>
                <a:cs typeface="Georgia"/>
                <a:sym typeface="Georgia"/>
              </a:rPr>
              <a:t>This is probably the most important question about GANs, both in terms of theory and practice. In terms of theory, it would be great to derive a set of conditions under which they converge or don’t converge. In terms of practice, it would be great to modify them in a way that makes them converge consistently.</a:t>
            </a:r>
          </a:p>
          <a:p>
            <a:pPr lvl="0" rtl="0">
              <a:lnSpc>
                <a:spcPct val="115000"/>
              </a:lnSpc>
              <a:spcBef>
                <a:spcPts val="0"/>
              </a:spcBef>
              <a:spcAft>
                <a:spcPts val="1100"/>
              </a:spcAft>
              <a:buClr>
                <a:schemeClr val="dk1"/>
              </a:buClr>
              <a:buSzPct val="100000"/>
              <a:buFont typeface="Arial"/>
              <a:buNone/>
            </a:pPr>
            <a:r>
              <a:rPr lang="en" sz="1050">
                <a:solidFill>
                  <a:srgbClr val="333333"/>
                </a:solidFill>
                <a:latin typeface="Georgia"/>
                <a:ea typeface="Georgia"/>
                <a:cs typeface="Georgia"/>
                <a:sym typeface="Georgia"/>
              </a:rPr>
              <a:t>This paper gives some conditions under which simultaneous gradient descent on two player’s costs will converge: </a:t>
            </a:r>
            <a:r>
              <a:rPr lang="en" sz="1050">
                <a:solidFill>
                  <a:srgbClr val="2B6DAD"/>
                </a:solidFill>
                <a:latin typeface="Georgia"/>
                <a:ea typeface="Georgia"/>
                <a:cs typeface="Georgia"/>
                <a:sym typeface="Georgia"/>
                <a:hlinkClick r:id="rId2"/>
              </a:rPr>
              <a:t>http://robotics.eecs.berkeley.ed...</a:t>
            </a:r>
          </a:p>
          <a:p>
            <a:pPr lvl="0" rtl="0">
              <a:lnSpc>
                <a:spcPct val="115000"/>
              </a:lnSpc>
              <a:spcBef>
                <a:spcPts val="0"/>
              </a:spcBef>
              <a:buClr>
                <a:schemeClr val="dk1"/>
              </a:buClr>
              <a:buSzPct val="100000"/>
              <a:buFont typeface="Arial"/>
              <a:buNone/>
            </a:pPr>
            <a:r>
              <a:rPr lang="en" sz="1050">
                <a:solidFill>
                  <a:srgbClr val="333333"/>
                </a:solidFill>
                <a:latin typeface="Georgia"/>
                <a:ea typeface="Georgia"/>
                <a:cs typeface="Georgia"/>
                <a:sym typeface="Georgia"/>
              </a:rPr>
              <a:t>GANs never satisfy those conditions because the Hessian of the generators costs is all zeros at equilibrium. However, the conditions in this paper are sufficient conditions, not necessary conditions, so it’s possible that GANs can converge anyway.</a:t>
            </a:r>
          </a:p>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 name="Shape 17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 name="Shape 1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2" name="Shape 202"/>
        <p:cNvGrpSpPr/>
        <p:nvPr/>
      </p:nvGrpSpPr>
      <p:grpSpPr>
        <a:xfrm>
          <a:off x="0" y="0"/>
          <a:ext cx="0" cy="0"/>
          <a:chOff x="0" y="0"/>
          <a:chExt cx="0" cy="0"/>
        </a:xfrm>
      </p:grpSpPr>
      <p:sp>
        <p:nvSpPr>
          <p:cNvPr id="203" name="Shape 2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4" name="Shape 20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9" name="Shape 219"/>
        <p:cNvGrpSpPr/>
        <p:nvPr/>
      </p:nvGrpSpPr>
      <p:grpSpPr>
        <a:xfrm>
          <a:off x="0" y="0"/>
          <a:ext cx="0" cy="0"/>
          <a:chOff x="0" y="0"/>
          <a:chExt cx="0" cy="0"/>
        </a:xfrm>
      </p:grpSpPr>
      <p:sp>
        <p:nvSpPr>
          <p:cNvPr id="220" name="Shape 2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 name="Shape 22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5" name="Shape 225"/>
        <p:cNvGrpSpPr/>
        <p:nvPr/>
      </p:nvGrpSpPr>
      <p:grpSpPr>
        <a:xfrm>
          <a:off x="0" y="0"/>
          <a:ext cx="0" cy="0"/>
          <a:chOff x="0" y="0"/>
          <a:chExt cx="0" cy="0"/>
        </a:xfrm>
      </p:grpSpPr>
      <p:sp>
        <p:nvSpPr>
          <p:cNvPr id="226" name="Shape 2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7" name="Shape 22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1" name="Shape 231"/>
        <p:cNvGrpSpPr/>
        <p:nvPr/>
      </p:nvGrpSpPr>
      <p:grpSpPr>
        <a:xfrm>
          <a:off x="0" y="0"/>
          <a:ext cx="0" cy="0"/>
          <a:chOff x="0" y="0"/>
          <a:chExt cx="0" cy="0"/>
        </a:xfrm>
      </p:grpSpPr>
      <p:sp>
        <p:nvSpPr>
          <p:cNvPr id="232" name="Shape 2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3" name="Shape 23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7" name="Shape 237"/>
        <p:cNvGrpSpPr/>
        <p:nvPr/>
      </p:nvGrpSpPr>
      <p:grpSpPr>
        <a:xfrm>
          <a:off x="0" y="0"/>
          <a:ext cx="0" cy="0"/>
          <a:chOff x="0" y="0"/>
          <a:chExt cx="0" cy="0"/>
        </a:xfrm>
      </p:grpSpPr>
      <p:sp>
        <p:nvSpPr>
          <p:cNvPr id="238" name="Shape 2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9" name="Shape 23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3" name="Shape 243"/>
        <p:cNvGrpSpPr/>
        <p:nvPr/>
      </p:nvGrpSpPr>
      <p:grpSpPr>
        <a:xfrm>
          <a:off x="0" y="0"/>
          <a:ext cx="0" cy="0"/>
          <a:chOff x="0" y="0"/>
          <a:chExt cx="0" cy="0"/>
        </a:xfrm>
      </p:grpSpPr>
      <p:sp>
        <p:nvSpPr>
          <p:cNvPr id="244" name="Shape 2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 name="Shape 24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8" name="Shape 248"/>
        <p:cNvGrpSpPr/>
        <p:nvPr/>
      </p:nvGrpSpPr>
      <p:grpSpPr>
        <a:xfrm>
          <a:off x="0" y="0"/>
          <a:ext cx="0" cy="0"/>
          <a:chOff x="0" y="0"/>
          <a:chExt cx="0" cy="0"/>
        </a:xfrm>
      </p:grpSpPr>
      <p:sp>
        <p:nvSpPr>
          <p:cNvPr id="249" name="Shape 2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0" name="Shape 25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 name="Shape 66"/>
        <p:cNvGrpSpPr/>
        <p:nvPr/>
      </p:nvGrpSpPr>
      <p:grpSpPr>
        <a:xfrm>
          <a:off x="0" y="0"/>
          <a:ext cx="0" cy="0"/>
          <a:chOff x="0" y="0"/>
          <a:chExt cx="0" cy="0"/>
        </a:xfrm>
      </p:grpSpPr>
      <p:sp>
        <p:nvSpPr>
          <p:cNvPr id="67" name="Shape 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 name="Shape 6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sz="1050">
                <a:solidFill>
                  <a:srgbClr val="333333"/>
                </a:solidFill>
                <a:latin typeface="Georgia"/>
                <a:ea typeface="Georgia"/>
                <a:cs typeface="Georgia"/>
                <a:sym typeface="Georgia"/>
              </a:rPr>
              <a:t>The generator will be tasked with taking in a given sample from a standard random distribution (e.g. a sample from an </a:t>
            </a:r>
            <a:r>
              <a:rPr lang="en" sz="1300">
                <a:solidFill>
                  <a:srgbClr val="333333"/>
                </a:solidFill>
                <a:latin typeface="Georgia"/>
                <a:ea typeface="Georgia"/>
                <a:cs typeface="Georgia"/>
                <a:sym typeface="Georgia"/>
              </a:rPr>
              <a:t>n</a:t>
            </a:r>
            <a:r>
              <a:rPr lang="en" sz="1050">
                <a:solidFill>
                  <a:srgbClr val="333333"/>
                </a:solidFill>
                <a:latin typeface="Georgia"/>
                <a:ea typeface="Georgia"/>
                <a:cs typeface="Georgia"/>
                <a:sym typeface="Georgia"/>
              </a:rPr>
              <a:t>-dimensional Guassian) and producing a point that looks sort of like it could come from the same distribution as </a:t>
            </a:r>
            <a:r>
              <a:rPr lang="en" sz="1300">
                <a:solidFill>
                  <a:srgbClr val="333333"/>
                </a:solidFill>
                <a:latin typeface="Georgia"/>
                <a:ea typeface="Georgia"/>
                <a:cs typeface="Georgia"/>
                <a:sym typeface="Georgia"/>
              </a:rPr>
              <a:t>X</a:t>
            </a:r>
            <a:r>
              <a:rPr lang="en" sz="1050">
                <a:solidFill>
                  <a:srgbClr val="333333"/>
                </a:solidFill>
                <a:latin typeface="Georgia"/>
                <a:ea typeface="Georgia"/>
                <a:cs typeface="Georgia"/>
                <a:sym typeface="Georgia"/>
              </a:rPr>
              <a:t>.  The discriminator, on the other hand, will be tasked with discriminating between samples from the true data </a:t>
            </a:r>
            <a:r>
              <a:rPr lang="en" sz="1300">
                <a:solidFill>
                  <a:srgbClr val="333333"/>
                </a:solidFill>
                <a:latin typeface="Georgia"/>
                <a:ea typeface="Georgia"/>
                <a:cs typeface="Georgia"/>
                <a:sym typeface="Georgia"/>
              </a:rPr>
              <a:t>X</a:t>
            </a:r>
            <a:r>
              <a:rPr lang="en" sz="1050">
                <a:solidFill>
                  <a:srgbClr val="333333"/>
                </a:solidFill>
                <a:latin typeface="Georgia"/>
                <a:ea typeface="Georgia"/>
                <a:cs typeface="Georgia"/>
                <a:sym typeface="Georgia"/>
              </a:rPr>
              <a:t> and the artificial data generated by </a:t>
            </a:r>
            <a:r>
              <a:rPr lang="en" sz="1300">
                <a:solidFill>
                  <a:srgbClr val="333333"/>
                </a:solidFill>
                <a:latin typeface="Georgia"/>
                <a:ea typeface="Georgia"/>
                <a:cs typeface="Georgia"/>
                <a:sym typeface="Georgia"/>
              </a:rPr>
              <a:t>g</a:t>
            </a:r>
            <a:r>
              <a:rPr lang="en" sz="1050">
                <a:solidFill>
                  <a:srgbClr val="333333"/>
                </a:solidFill>
                <a:latin typeface="Georgia"/>
                <a:ea typeface="Georgia"/>
                <a:cs typeface="Georgia"/>
                <a:sym typeface="Georgia"/>
              </a:rPr>
              <a:t>.  Each model is trying to best the other - the generator's objective is to fool the discriminator and the discriminator's objective is to not be fooled by the generator.</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00.gif"/><Relationship Id="rId4" Type="http://schemas.openxmlformats.org/officeDocument/2006/relationships/image" Target="../media/image08.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07.png"/><Relationship Id="rId4" Type="http://schemas.openxmlformats.org/officeDocument/2006/relationships/hyperlink" Target="https://arxiv.org/abs/1606.03498"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cs.stanford.edu/people/karpathy/gan/"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s://gist.github.com/Newmu/4ee0a712454480df5ee3"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 Id="rId3" Type="http://schemas.openxmlformats.org/officeDocument/2006/relationships/image" Target="../media/image01.png"/><Relationship Id="rId4" Type="http://schemas.openxmlformats.org/officeDocument/2006/relationships/image" Target="../media/image05.png"/><Relationship Id="rId5" Type="http://schemas.openxmlformats.org/officeDocument/2006/relationships/image" Target="../media/image0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 Id="rId3" Type="http://schemas.openxmlformats.org/officeDocument/2006/relationships/image" Target="../media/image03.png"/><Relationship Id="rId4" Type="http://schemas.openxmlformats.org/officeDocument/2006/relationships/image" Target="../media/image02.png"/><Relationship Id="rId5" Type="http://schemas.openxmlformats.org/officeDocument/2006/relationships/image" Target="../media/image0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0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2.png"/></Relationships>
</file>

<file path=ppt/slides/_rels/slide35.xml.rels><?xml version="1.0" encoding="UTF-8" standalone="yes"?><Relationships xmlns="http://schemas.openxmlformats.org/package/2006/relationships"><Relationship Id="rId11" Type="http://schemas.openxmlformats.org/officeDocument/2006/relationships/hyperlink" Target="https://www.quora.com/What-research-directions-is-Ian-Goodfellow-pursuing-to-improve-Generative-Adversarial-Networks" TargetMode="External"/><Relationship Id="rId10" Type="http://schemas.openxmlformats.org/officeDocument/2006/relationships/hyperlink" Target="https://www.quora.com/What-is-missing-from-adversarial-networks-for-them-to-truly-model-a-representation-of-the-world" TargetMode="External"/><Relationship Id="rId13" Type="http://schemas.openxmlformats.org/officeDocument/2006/relationships/hyperlink" Target="https://adeshpande3.github.io/Deep-Learning-Research-Review-Week-1-Generative-Adversarial-Nets" TargetMode="External"/><Relationship Id="rId12" Type="http://schemas.openxmlformats.org/officeDocument/2006/relationships/hyperlink" Target="https://www.youtube.com/watch?v=deyOX6Mt_As" TargetMode="External"/><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www.quora.com/What-are-the-pros-and-cons-of-using-generative-adversarial-networks-a-type-of-neural-network" TargetMode="External"/><Relationship Id="rId4" Type="http://schemas.openxmlformats.org/officeDocument/2006/relationships/hyperlink" Target="https://www.quora.com/In-what-way-are-Adversarial-Networks-related-or-different-to-Adversarial-Training/answer/Ian-Goodfellow" TargetMode="External"/><Relationship Id="rId9" Type="http://schemas.openxmlformats.org/officeDocument/2006/relationships/hyperlink" Target="https://www.quora.com/Can-Generative-Adversarial-networks-use-multi-class-labels" TargetMode="External"/><Relationship Id="rId14" Type="http://schemas.openxmlformats.org/officeDocument/2006/relationships/hyperlink" Target="https://openai.com/blog/generative-models/" TargetMode="External"/><Relationship Id="rId5" Type="http://schemas.openxmlformats.org/officeDocument/2006/relationships/hyperlink" Target="https://www.quora.com/Do-generative-adversarial-networks-always-converge" TargetMode="External"/><Relationship Id="rId6" Type="http://schemas.openxmlformats.org/officeDocument/2006/relationships/hyperlink" Target="https://www.quora.com/What-is-the-advantage-of-generative-adversarial-networks-compared-with-other-generative-models" TargetMode="External"/><Relationship Id="rId7" Type="http://schemas.openxmlformats.org/officeDocument/2006/relationships/hyperlink" Target="https://www.quora.com/What-are-some-exciting-future-applications-of-Generative-Adversarial-Networks" TargetMode="External"/><Relationship Id="rId8" Type="http://schemas.openxmlformats.org/officeDocument/2006/relationships/hyperlink" Target="https://www.quora.com/What-are-Generative-Adversarial-Network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hyperlink" Target="https://docs.google.com/presentation/d/1K4pkljgEq_toRIE2hZP1fxBvLxr1tXed-aN8onk_6d0/edit?usp=shari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ctrTitle"/>
          </p:nvPr>
        </p:nvSpPr>
        <p:spPr>
          <a:xfrm>
            <a:off x="311708" y="744575"/>
            <a:ext cx="8520600" cy="2052600"/>
          </a:xfrm>
          <a:prstGeom prst="rect">
            <a:avLst/>
          </a:prstGeom>
        </p:spPr>
        <p:txBody>
          <a:bodyPr anchorCtr="0" anchor="b" bIns="91425" lIns="91425" rIns="91425" tIns="91425">
            <a:noAutofit/>
          </a:bodyPr>
          <a:lstStyle/>
          <a:p>
            <a:pPr lvl="0">
              <a:spcBef>
                <a:spcPts val="0"/>
              </a:spcBef>
              <a:buNone/>
            </a:pPr>
            <a:r>
              <a:rPr lang="en">
                <a:latin typeface="Open Sans"/>
                <a:ea typeface="Open Sans"/>
                <a:cs typeface="Open Sans"/>
                <a:sym typeface="Open Sans"/>
              </a:rPr>
              <a:t>Generative Adversarial Networks (GANs)</a:t>
            </a:r>
          </a:p>
        </p:txBody>
      </p:sp>
      <p:sp>
        <p:nvSpPr>
          <p:cNvPr id="55" name="Shape 55"/>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a:spcBef>
                <a:spcPts val="0"/>
              </a:spcBef>
              <a:buNone/>
            </a:pPr>
            <a:r>
              <a:rPr lang="en">
                <a:latin typeface="Open Sans"/>
                <a:ea typeface="Open Sans"/>
                <a:cs typeface="Open Sans"/>
                <a:sym typeface="Open Sans"/>
              </a:rPr>
              <a:t>Josh Zhanson</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9" name="Shape 99"/>
        <p:cNvGrpSpPr/>
        <p:nvPr/>
      </p:nvGrpSpPr>
      <p:grpSpPr>
        <a:xfrm>
          <a:off x="0" y="0"/>
          <a:ext cx="0" cy="0"/>
          <a:chOff x="0" y="0"/>
          <a:chExt cx="0" cy="0"/>
        </a:xfrm>
      </p:grpSpPr>
      <p:sp>
        <p:nvSpPr>
          <p:cNvPr id="100" name="Shape 100"/>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But both </a:t>
            </a:r>
            <a:r>
              <a:rPr i="1" lang="en">
                <a:latin typeface="Open Sans"/>
                <a:ea typeface="Open Sans"/>
                <a:cs typeface="Open Sans"/>
                <a:sym typeface="Open Sans"/>
              </a:rPr>
              <a:t>g</a:t>
            </a:r>
            <a:r>
              <a:rPr lang="en">
                <a:latin typeface="Open Sans"/>
                <a:ea typeface="Open Sans"/>
                <a:cs typeface="Open Sans"/>
                <a:sym typeface="Open Sans"/>
              </a:rPr>
              <a:t> and </a:t>
            </a:r>
            <a:r>
              <a:rPr i="1" lang="en">
                <a:latin typeface="Open Sans"/>
                <a:ea typeface="Open Sans"/>
                <a:cs typeface="Open Sans"/>
                <a:sym typeface="Open Sans"/>
              </a:rPr>
              <a:t>d</a:t>
            </a:r>
            <a:r>
              <a:rPr lang="en">
                <a:latin typeface="Open Sans"/>
                <a:ea typeface="Open Sans"/>
                <a:cs typeface="Open Sans"/>
                <a:sym typeface="Open Sans"/>
              </a:rPr>
              <a:t> are neural nets!</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4" name="Shape 104"/>
        <p:cNvGrpSpPr/>
        <p:nvPr/>
      </p:nvGrpSpPr>
      <p:grpSpPr>
        <a:xfrm>
          <a:off x="0" y="0"/>
          <a:ext cx="0" cy="0"/>
          <a:chOff x="0" y="0"/>
          <a:chExt cx="0" cy="0"/>
        </a:xfrm>
      </p:grpSpPr>
      <p:sp>
        <p:nvSpPr>
          <p:cNvPr id="105" name="Shape 105"/>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We train them both, alternating between the two</a:t>
            </a:r>
          </a:p>
          <a:p>
            <a:pPr lvl="0">
              <a:spcBef>
                <a:spcPts val="0"/>
              </a:spcBef>
              <a:buNone/>
            </a:pPr>
            <a:r>
              <a:t/>
            </a:r>
            <a:endParaRPr>
              <a:latin typeface="Open Sans"/>
              <a:ea typeface="Open Sans"/>
              <a:cs typeface="Open Sans"/>
              <a:sym typeface="Open Sans"/>
            </a:endParaRPr>
          </a:p>
          <a:p>
            <a:pPr lvl="0">
              <a:spcBef>
                <a:spcPts val="0"/>
              </a:spcBef>
              <a:buNone/>
            </a:pPr>
            <a:r>
              <a:rPr lang="en">
                <a:latin typeface="Open Sans"/>
                <a:ea typeface="Open Sans"/>
                <a:cs typeface="Open Sans"/>
                <a:sym typeface="Open Sans"/>
              </a:rPr>
              <a:t>Generating/discriminating can be expressed as loss function </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9" name="Shape 109"/>
        <p:cNvGrpSpPr/>
        <p:nvPr/>
      </p:nvGrpSpPr>
      <p:grpSpPr>
        <a:xfrm>
          <a:off x="0" y="0"/>
          <a:ext cx="0" cy="0"/>
          <a:chOff x="0" y="0"/>
          <a:chExt cx="0" cy="0"/>
        </a:xfrm>
      </p:grpSpPr>
      <p:sp>
        <p:nvSpPr>
          <p:cNvPr id="110" name="Shape 110"/>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Modeled as a zero-sum or minimax game</a:t>
            </a:r>
          </a:p>
          <a:p>
            <a:pPr lvl="0">
              <a:spcBef>
                <a:spcPts val="0"/>
              </a:spcBef>
              <a:buNone/>
            </a:pPr>
            <a:r>
              <a:t/>
            </a:r>
            <a:endParaRPr>
              <a:latin typeface="Open Sans"/>
              <a:ea typeface="Open Sans"/>
              <a:cs typeface="Open Sans"/>
              <a:sym typeface="Open Sans"/>
            </a:endParaRPr>
          </a:p>
          <a:p>
            <a:pPr lvl="0">
              <a:spcBef>
                <a:spcPts val="0"/>
              </a:spcBef>
              <a:buNone/>
            </a:pPr>
            <a:r>
              <a:rPr lang="en">
                <a:latin typeface="Open Sans"/>
                <a:ea typeface="Open Sans"/>
                <a:cs typeface="Open Sans"/>
                <a:sym typeface="Open Sans"/>
              </a:rPr>
              <a:t>i.e. counterfeiter vs. police</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Eventually, the generator becomes good at fooling sophisticated trained discriminators</a:t>
            </a:r>
          </a:p>
          <a:p>
            <a:pPr lvl="0">
              <a:spcBef>
                <a:spcPts val="0"/>
              </a:spcBef>
              <a:buNone/>
            </a:pPr>
            <a:r>
              <a:t/>
            </a:r>
            <a:endParaRPr>
              <a:latin typeface="Open Sans"/>
              <a:ea typeface="Open Sans"/>
              <a:cs typeface="Open Sans"/>
              <a:sym typeface="Open Sans"/>
            </a:endParaRPr>
          </a:p>
          <a:p>
            <a:pPr lvl="0">
              <a:spcBef>
                <a:spcPts val="0"/>
              </a:spcBef>
              <a:buNone/>
            </a:pPr>
            <a:r>
              <a:rPr lang="en">
                <a:latin typeface="Open Sans"/>
                <a:ea typeface="Open Sans"/>
                <a:cs typeface="Open Sans"/>
                <a:sym typeface="Open Sans"/>
              </a:rPr>
              <a:t>In practice, us!</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9" name="Shape 119"/>
        <p:cNvGrpSpPr/>
        <p:nvPr/>
      </p:nvGrpSpPr>
      <p:grpSpPr>
        <a:xfrm>
          <a:off x="0" y="0"/>
          <a:ext cx="0" cy="0"/>
          <a:chOff x="0" y="0"/>
          <a:chExt cx="0" cy="0"/>
        </a:xfrm>
      </p:grpSpPr>
      <p:sp>
        <p:nvSpPr>
          <p:cNvPr id="120" name="Shape 120"/>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Advantages:</a:t>
            </a:r>
          </a:p>
          <a:p>
            <a:pPr lvl="0">
              <a:spcBef>
                <a:spcPts val="0"/>
              </a:spcBef>
              <a:buNone/>
            </a:pPr>
            <a:r>
              <a:t/>
            </a:r>
            <a:endParaRPr>
              <a:latin typeface="Open Sans"/>
              <a:ea typeface="Open Sans"/>
              <a:cs typeface="Open Sans"/>
              <a:sym typeface="Open Sans"/>
            </a:endParaRPr>
          </a:p>
          <a:p>
            <a:pPr lvl="0">
              <a:spcBef>
                <a:spcPts val="0"/>
              </a:spcBef>
              <a:buNone/>
            </a:pPr>
            <a:r>
              <a:rPr lang="en">
                <a:latin typeface="Open Sans"/>
                <a:ea typeface="Open Sans"/>
                <a:cs typeface="Open Sans"/>
                <a:sym typeface="Open Sans"/>
              </a:rPr>
              <a:t>Generating artificial data indistinguishable from real data by a neural net = generating realistic data</a:t>
            </a:r>
          </a:p>
          <a:p>
            <a:pPr lvl="0">
              <a:spcBef>
                <a:spcPts val="0"/>
              </a:spcBef>
              <a:buNone/>
            </a:pPr>
            <a:r>
              <a:t/>
            </a:r>
            <a:endParaRPr>
              <a:latin typeface="Open Sans"/>
              <a:ea typeface="Open Sans"/>
              <a:cs typeface="Open Sans"/>
              <a:sym typeface="Open Sans"/>
            </a:endParaRPr>
          </a:p>
          <a:p>
            <a:pPr lvl="0">
              <a:spcBef>
                <a:spcPts val="0"/>
              </a:spcBef>
              <a:buNone/>
            </a:pPr>
            <a:r>
              <a:rPr lang="en">
                <a:latin typeface="Open Sans"/>
                <a:ea typeface="Open Sans"/>
                <a:cs typeface="Open Sans"/>
                <a:sym typeface="Open Sans"/>
              </a:rPr>
              <a:t>Doesn’t require probability computations like </a:t>
            </a:r>
            <a:r>
              <a:rPr lang="en">
                <a:latin typeface="Open Sans"/>
                <a:ea typeface="Open Sans"/>
                <a:cs typeface="Open Sans"/>
                <a:sym typeface="Open Sans"/>
              </a:rPr>
              <a:t>maximum</a:t>
            </a:r>
            <a:r>
              <a:rPr lang="en">
                <a:latin typeface="Open Sans"/>
                <a:ea typeface="Open Sans"/>
                <a:cs typeface="Open Sans"/>
                <a:sym typeface="Open Sans"/>
              </a:rPr>
              <a:t> </a:t>
            </a:r>
            <a:r>
              <a:rPr lang="en">
                <a:latin typeface="Open Sans"/>
                <a:ea typeface="Open Sans"/>
                <a:cs typeface="Open Sans"/>
                <a:sym typeface="Open Sans"/>
              </a:rPr>
              <a:t>likelihood</a:t>
            </a:r>
            <a:r>
              <a:rPr lang="en">
                <a:latin typeface="Open Sans"/>
                <a:ea typeface="Open Sans"/>
                <a:cs typeface="Open Sans"/>
                <a:sym typeface="Open Sans"/>
              </a:rPr>
              <a:t> approach </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4" name="Shape 124"/>
        <p:cNvGrpSpPr/>
        <p:nvPr/>
      </p:nvGrpSpPr>
      <p:grpSpPr>
        <a:xfrm>
          <a:off x="0" y="0"/>
          <a:ext cx="0" cy="0"/>
          <a:chOff x="0" y="0"/>
          <a:chExt cx="0" cy="0"/>
        </a:xfrm>
      </p:grpSpPr>
      <p:sp>
        <p:nvSpPr>
          <p:cNvPr id="125" name="Shape 125"/>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Disadvantages: </a:t>
            </a:r>
          </a:p>
          <a:p>
            <a:pPr lvl="0">
              <a:spcBef>
                <a:spcPts val="0"/>
              </a:spcBef>
              <a:buNone/>
            </a:pPr>
            <a:r>
              <a:t/>
            </a:r>
            <a:endParaRPr>
              <a:latin typeface="Open Sans"/>
              <a:ea typeface="Open Sans"/>
              <a:cs typeface="Open Sans"/>
              <a:sym typeface="Open Sans"/>
            </a:endParaRPr>
          </a:p>
          <a:p>
            <a:pPr lvl="0">
              <a:spcBef>
                <a:spcPts val="0"/>
              </a:spcBef>
              <a:buNone/>
            </a:pPr>
            <a:r>
              <a:rPr lang="en">
                <a:latin typeface="Open Sans"/>
                <a:ea typeface="Open Sans"/>
                <a:cs typeface="Open Sans"/>
                <a:sym typeface="Open Sans"/>
              </a:rPr>
              <a:t>Hard to train, no closed form loss function like log-loss or mean squared error</a:t>
            </a:r>
          </a:p>
          <a:p>
            <a:pPr lvl="0">
              <a:spcBef>
                <a:spcPts val="0"/>
              </a:spcBef>
              <a:buNone/>
            </a:pPr>
            <a:r>
              <a:t/>
            </a:r>
            <a:endParaRPr>
              <a:latin typeface="Open Sans"/>
              <a:ea typeface="Open Sans"/>
              <a:cs typeface="Open Sans"/>
              <a:sym typeface="Open Sans"/>
            </a:endParaRPr>
          </a:p>
          <a:p>
            <a:pPr lvl="0">
              <a:spcBef>
                <a:spcPts val="0"/>
              </a:spcBef>
              <a:buNone/>
            </a:pPr>
            <a:r>
              <a:rPr lang="en">
                <a:latin typeface="Open Sans"/>
                <a:ea typeface="Open Sans"/>
                <a:cs typeface="Open Sans"/>
                <a:sym typeface="Open Sans"/>
              </a:rPr>
              <a:t>Therefore, a lot more trial and error, really complex tasks difficult, require a lot of hyperparameter tuning</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9" name="Shape 129"/>
        <p:cNvGrpSpPr/>
        <p:nvPr/>
      </p:nvGrpSpPr>
      <p:grpSpPr>
        <a:xfrm>
          <a:off x="0" y="0"/>
          <a:ext cx="0" cy="0"/>
          <a:chOff x="0" y="0"/>
          <a:chExt cx="0" cy="0"/>
        </a:xfrm>
      </p:grpSpPr>
      <p:sp>
        <p:nvSpPr>
          <p:cNvPr id="130" name="Shape 130"/>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Versus Variational Autoencoders (VAEs)</a:t>
            </a:r>
          </a:p>
          <a:p>
            <a:pPr lvl="0">
              <a:spcBef>
                <a:spcPts val="0"/>
              </a:spcBef>
              <a:buNone/>
            </a:pPr>
            <a:r>
              <a:t/>
            </a:r>
            <a:endParaRPr>
              <a:latin typeface="Open Sans"/>
              <a:ea typeface="Open Sans"/>
              <a:cs typeface="Open Sans"/>
              <a:sym typeface="Open Sans"/>
            </a:endParaRPr>
          </a:p>
          <a:p>
            <a:pPr lvl="0">
              <a:spcBef>
                <a:spcPts val="0"/>
              </a:spcBef>
              <a:buNone/>
            </a:pPr>
            <a:r>
              <a:rPr lang="en">
                <a:latin typeface="Open Sans"/>
                <a:ea typeface="Open Sans"/>
                <a:cs typeface="Open Sans"/>
                <a:sym typeface="Open Sans"/>
              </a:rPr>
              <a:t>“VAEs use log-likelihood to optimize, can use to evaluate quality of model</a:t>
            </a:r>
          </a:p>
          <a:p>
            <a:pPr lvl="0">
              <a:spcBef>
                <a:spcPts val="0"/>
              </a:spcBef>
              <a:buNone/>
            </a:pPr>
            <a:r>
              <a:t/>
            </a:r>
            <a:endParaRPr>
              <a:latin typeface="Open Sans"/>
              <a:ea typeface="Open Sans"/>
              <a:cs typeface="Open Sans"/>
              <a:sym typeface="Open Sans"/>
            </a:endParaRPr>
          </a:p>
          <a:p>
            <a:pPr lvl="0" rtl="0">
              <a:spcBef>
                <a:spcPts val="0"/>
              </a:spcBef>
              <a:buNone/>
            </a:pPr>
            <a:r>
              <a:rPr lang="en">
                <a:latin typeface="Open Sans"/>
                <a:ea typeface="Open Sans"/>
                <a:cs typeface="Open Sans"/>
                <a:sym typeface="Open Sans"/>
              </a:rPr>
              <a:t>But injected noise + imperfect reconstruction + standard decoder = blurry images”</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4" name="Shape 134"/>
        <p:cNvGrpSpPr/>
        <p:nvPr/>
      </p:nvGrpSpPr>
      <p:grpSpPr>
        <a:xfrm>
          <a:off x="0" y="0"/>
          <a:ext cx="0" cy="0"/>
          <a:chOff x="0" y="0"/>
          <a:chExt cx="0" cy="0"/>
        </a:xfrm>
      </p:grpSpPr>
      <p:sp>
        <p:nvSpPr>
          <p:cNvPr id="135" name="Shape 135"/>
          <p:cNvSpPr txBox="1"/>
          <p:nvPr>
            <p:ph type="title"/>
          </p:nvPr>
        </p:nvSpPr>
        <p:spPr>
          <a:xfrm>
            <a:off x="311700" y="2150850"/>
            <a:ext cx="8520600" cy="841800"/>
          </a:xfrm>
          <a:prstGeom prst="rect">
            <a:avLst/>
          </a:prstGeom>
        </p:spPr>
        <p:txBody>
          <a:bodyPr anchorCtr="0" anchor="ctr" bIns="91425" lIns="91425" rIns="91425" tIns="91425">
            <a:noAutofit/>
          </a:bodyPr>
          <a:lstStyle/>
          <a:p>
            <a:pPr lvl="0" rtl="0">
              <a:spcBef>
                <a:spcPts val="0"/>
              </a:spcBef>
              <a:buNone/>
            </a:pPr>
            <a:r>
              <a:rPr lang="en">
                <a:latin typeface="Open Sans"/>
                <a:ea typeface="Open Sans"/>
                <a:cs typeface="Open Sans"/>
                <a:sym typeface="Open Sans"/>
              </a:rPr>
              <a:t>“VAEs optimize likelihood (always probability mass from estimated data manifold) while GANs optimize something else (can be good with very sharp estimated density function even if does not perfectly coincide with data density), both an advantage and a disadvantage”</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9" name="Shape 139"/>
        <p:cNvGrpSpPr/>
        <p:nvPr/>
      </p:nvGrpSpPr>
      <p:grpSpPr>
        <a:xfrm>
          <a:off x="0" y="0"/>
          <a:ext cx="0" cy="0"/>
          <a:chOff x="0" y="0"/>
          <a:chExt cx="0" cy="0"/>
        </a:xfrm>
      </p:grpSpPr>
      <p:sp>
        <p:nvSpPr>
          <p:cNvPr id="140" name="Shape 140"/>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solidFill>
                  <a:srgbClr val="333333"/>
                </a:solidFill>
                <a:latin typeface="Open Sans"/>
                <a:ea typeface="Open Sans"/>
                <a:cs typeface="Open Sans"/>
                <a:sym typeface="Open Sans"/>
              </a:rPr>
              <a:t>“GANs tend to be much more finicky to train than VAEs, not to mention that we do not have a clear objective function to optimize, but they tend to yield nicer images.”</a:t>
            </a:r>
          </a:p>
          <a:p>
            <a:pPr lvl="0">
              <a:spcBef>
                <a:spcPts val="0"/>
              </a:spcBef>
              <a:buNone/>
            </a:pPr>
            <a:r>
              <a:t/>
            </a:r>
            <a:endParaRPr>
              <a:solidFill>
                <a:srgbClr val="333333"/>
              </a:solidFill>
              <a:latin typeface="Open Sans"/>
              <a:ea typeface="Open Sans"/>
              <a:cs typeface="Open Sans"/>
              <a:sym typeface="Open Sans"/>
            </a:endParaRPr>
          </a:p>
          <a:p>
            <a:pPr lvl="0">
              <a:spcBef>
                <a:spcPts val="0"/>
              </a:spcBef>
              <a:buNone/>
            </a:pPr>
            <a:r>
              <a:rPr lang="en">
                <a:solidFill>
                  <a:srgbClr val="333333"/>
                </a:solidFill>
                <a:latin typeface="Open Sans"/>
                <a:ea typeface="Open Sans"/>
                <a:cs typeface="Open Sans"/>
                <a:sym typeface="Open Sans"/>
              </a:rPr>
              <a:t>-Yoshua Bengio</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4" name="Shape 144"/>
        <p:cNvGrpSpPr/>
        <p:nvPr/>
      </p:nvGrpSpPr>
      <p:grpSpPr>
        <a:xfrm>
          <a:off x="0" y="0"/>
          <a:ext cx="0" cy="0"/>
          <a:chOff x="0" y="0"/>
          <a:chExt cx="0" cy="0"/>
        </a:xfrm>
      </p:grpSpPr>
      <p:sp>
        <p:nvSpPr>
          <p:cNvPr id="145" name="Shape 145"/>
          <p:cNvSpPr txBox="1"/>
          <p:nvPr>
            <p:ph type="title"/>
          </p:nvPr>
        </p:nvSpPr>
        <p:spPr>
          <a:xfrm>
            <a:off x="311700" y="221675"/>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VAEs vs. GANs (OpenAI)</a:t>
            </a:r>
          </a:p>
        </p:txBody>
      </p:sp>
      <p:pic>
        <p:nvPicPr>
          <p:cNvPr id="146" name="Shape 146"/>
          <p:cNvPicPr preferRelativeResize="0"/>
          <p:nvPr/>
        </p:nvPicPr>
        <p:blipFill>
          <a:blip r:embed="rId3">
            <a:alphaModFix/>
          </a:blip>
          <a:stretch>
            <a:fillRect/>
          </a:stretch>
        </p:blipFill>
        <p:spPr>
          <a:xfrm>
            <a:off x="846950" y="1316225"/>
            <a:ext cx="3048000" cy="3048000"/>
          </a:xfrm>
          <a:prstGeom prst="rect">
            <a:avLst/>
          </a:prstGeom>
          <a:noFill/>
          <a:ln>
            <a:noFill/>
          </a:ln>
        </p:spPr>
      </p:pic>
      <p:sp>
        <p:nvSpPr>
          <p:cNvPr id="147" name="Shape 147"/>
          <p:cNvSpPr txBox="1"/>
          <p:nvPr>
            <p:ph idx="4294967295" type="body"/>
          </p:nvPr>
        </p:nvSpPr>
        <p:spPr>
          <a:xfrm>
            <a:off x="846950" y="4419975"/>
            <a:ext cx="3125100" cy="605100"/>
          </a:xfrm>
          <a:prstGeom prst="rect">
            <a:avLst/>
          </a:prstGeom>
        </p:spPr>
        <p:txBody>
          <a:bodyPr anchorCtr="0" anchor="t" bIns="91425" lIns="91425" rIns="91425" tIns="91425">
            <a:noAutofit/>
          </a:bodyPr>
          <a:lstStyle/>
          <a:p>
            <a:pPr lvl="0" rtl="0">
              <a:spcBef>
                <a:spcPts val="0"/>
              </a:spcBef>
              <a:buNone/>
            </a:pPr>
            <a:r>
              <a:rPr lang="en">
                <a:latin typeface="Open Sans"/>
                <a:ea typeface="Open Sans"/>
                <a:cs typeface="Open Sans"/>
                <a:sym typeface="Open Sans"/>
              </a:rPr>
              <a:t>VAEs, log time</a:t>
            </a:r>
          </a:p>
        </p:txBody>
      </p:sp>
      <p:pic>
        <p:nvPicPr>
          <p:cNvPr id="148" name="Shape 148"/>
          <p:cNvPicPr preferRelativeResize="0"/>
          <p:nvPr/>
        </p:nvPicPr>
        <p:blipFill>
          <a:blip r:embed="rId4">
            <a:alphaModFix/>
          </a:blip>
          <a:stretch>
            <a:fillRect/>
          </a:stretch>
        </p:blipFill>
        <p:spPr>
          <a:xfrm>
            <a:off x="5312550" y="1316225"/>
            <a:ext cx="3048000" cy="3048000"/>
          </a:xfrm>
          <a:prstGeom prst="rect">
            <a:avLst/>
          </a:prstGeom>
          <a:noFill/>
          <a:ln>
            <a:noFill/>
          </a:ln>
        </p:spPr>
      </p:pic>
      <p:sp>
        <p:nvSpPr>
          <p:cNvPr id="149" name="Shape 149"/>
          <p:cNvSpPr txBox="1"/>
          <p:nvPr>
            <p:ph idx="4294967295" type="body"/>
          </p:nvPr>
        </p:nvSpPr>
        <p:spPr>
          <a:xfrm>
            <a:off x="5312550" y="4419975"/>
            <a:ext cx="3125100" cy="605100"/>
          </a:xfrm>
          <a:prstGeom prst="rect">
            <a:avLst/>
          </a:prstGeom>
        </p:spPr>
        <p:txBody>
          <a:bodyPr anchorCtr="0" anchor="t" bIns="91425" lIns="91425" rIns="91425" tIns="91425">
            <a:noAutofit/>
          </a:bodyPr>
          <a:lstStyle/>
          <a:p>
            <a:pPr lvl="0" rtl="0">
              <a:spcBef>
                <a:spcPts val="0"/>
              </a:spcBef>
              <a:buNone/>
            </a:pPr>
            <a:r>
              <a:rPr lang="en">
                <a:latin typeface="Open Sans"/>
                <a:ea typeface="Open Sans"/>
                <a:cs typeface="Open Sans"/>
                <a:sym typeface="Open Sans"/>
              </a:rPr>
              <a:t>GANs, linear time</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9" name="Shape 59"/>
        <p:cNvGrpSpPr/>
        <p:nvPr/>
      </p:nvGrpSpPr>
      <p:grpSpPr>
        <a:xfrm>
          <a:off x="0" y="0"/>
          <a:ext cx="0" cy="0"/>
          <a:chOff x="0" y="0"/>
          <a:chExt cx="0" cy="0"/>
        </a:xfrm>
      </p:grpSpPr>
      <p:sp>
        <p:nvSpPr>
          <p:cNvPr id="60" name="Shape 60"/>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Two main types: </a:t>
            </a:r>
          </a:p>
          <a:p>
            <a:pPr lvl="0">
              <a:spcBef>
                <a:spcPts val="0"/>
              </a:spcBef>
              <a:buNone/>
            </a:pPr>
            <a:r>
              <a:rPr b="1" lang="en">
                <a:latin typeface="Open Sans"/>
                <a:ea typeface="Open Sans"/>
                <a:cs typeface="Open Sans"/>
                <a:sym typeface="Open Sans"/>
              </a:rPr>
              <a:t>Generative</a:t>
            </a:r>
            <a:r>
              <a:rPr lang="en">
                <a:latin typeface="Open Sans"/>
                <a:ea typeface="Open Sans"/>
                <a:cs typeface="Open Sans"/>
                <a:sym typeface="Open Sans"/>
              </a:rPr>
              <a:t> and </a:t>
            </a:r>
            <a:r>
              <a:rPr b="1" lang="en">
                <a:latin typeface="Open Sans"/>
                <a:ea typeface="Open Sans"/>
                <a:cs typeface="Open Sans"/>
                <a:sym typeface="Open Sans"/>
              </a:rPr>
              <a:t>Discriminative</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3" name="Shape 153"/>
        <p:cNvGrpSpPr/>
        <p:nvPr/>
      </p:nvGrpSpPr>
      <p:grpSpPr>
        <a:xfrm>
          <a:off x="0" y="0"/>
          <a:ext cx="0" cy="0"/>
          <a:chOff x="0" y="0"/>
          <a:chExt cx="0" cy="0"/>
        </a:xfrm>
      </p:grpSpPr>
      <p:sp>
        <p:nvSpPr>
          <p:cNvPr id="154" name="Shape 154"/>
          <p:cNvSpPr txBox="1"/>
          <p:nvPr>
            <p:ph type="title"/>
          </p:nvPr>
        </p:nvSpPr>
        <p:spPr>
          <a:xfrm>
            <a:off x="311700" y="2150850"/>
            <a:ext cx="8520600" cy="841800"/>
          </a:xfrm>
          <a:prstGeom prst="rect">
            <a:avLst/>
          </a:prstGeom>
        </p:spPr>
        <p:txBody>
          <a:bodyPr anchorCtr="0" anchor="ctr" bIns="91425" lIns="91425" rIns="91425" tIns="91425">
            <a:noAutofit/>
          </a:bodyPr>
          <a:lstStyle/>
          <a:p>
            <a:pPr lvl="0" rtl="0">
              <a:spcBef>
                <a:spcPts val="0"/>
              </a:spcBef>
              <a:buNone/>
            </a:pPr>
            <a:r>
              <a:rPr lang="en">
                <a:solidFill>
                  <a:srgbClr val="333333"/>
                </a:solidFill>
                <a:latin typeface="Open Sans"/>
                <a:ea typeface="Open Sans"/>
                <a:cs typeface="Open Sans"/>
                <a:sym typeface="Open Sans"/>
              </a:rPr>
              <a:t>Issues with Monte Carlo (GANs don’t need it, Boltzmann machines rely on it)</a:t>
            </a:r>
          </a:p>
          <a:p>
            <a:pPr lvl="0" rtl="0" algn="l">
              <a:spcBef>
                <a:spcPts val="0"/>
              </a:spcBef>
              <a:buNone/>
            </a:pPr>
            <a:r>
              <a:t/>
            </a:r>
            <a:endParaRPr>
              <a:solidFill>
                <a:srgbClr val="333333"/>
              </a:solidFill>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8" name="Shape 158"/>
        <p:cNvGrpSpPr/>
        <p:nvPr/>
      </p:nvGrpSpPr>
      <p:grpSpPr>
        <a:xfrm>
          <a:off x="0" y="0"/>
          <a:ext cx="0" cy="0"/>
          <a:chOff x="0" y="0"/>
          <a:chExt cx="0" cy="0"/>
        </a:xfrm>
      </p:grpSpPr>
      <p:sp>
        <p:nvSpPr>
          <p:cNvPr id="159" name="Shape 159"/>
          <p:cNvSpPr txBox="1"/>
          <p:nvPr>
            <p:ph type="title"/>
          </p:nvPr>
        </p:nvSpPr>
        <p:spPr>
          <a:xfrm>
            <a:off x="311700" y="801450"/>
            <a:ext cx="8520600" cy="841800"/>
          </a:xfrm>
          <a:prstGeom prst="rect">
            <a:avLst/>
          </a:prstGeom>
        </p:spPr>
        <p:txBody>
          <a:bodyPr anchorCtr="0" anchor="ctr" bIns="91425" lIns="91425" rIns="91425" tIns="91425">
            <a:noAutofit/>
          </a:bodyPr>
          <a:lstStyle/>
          <a:p>
            <a:pPr lvl="0">
              <a:spcBef>
                <a:spcPts val="0"/>
              </a:spcBef>
              <a:buClr>
                <a:schemeClr val="dk1"/>
              </a:buClr>
              <a:buSzPct val="36666"/>
              <a:buFont typeface="Arial"/>
              <a:buNone/>
            </a:pPr>
            <a:r>
              <a:rPr lang="en" sz="3000">
                <a:solidFill>
                  <a:srgbClr val="333333"/>
                </a:solidFill>
                <a:latin typeface="Open Sans"/>
                <a:ea typeface="Open Sans"/>
                <a:cs typeface="Open Sans"/>
                <a:sym typeface="Open Sans"/>
              </a:rPr>
              <a:t>“Boltzmann machines have never really scaled to realistic tasks like ImageNet. GANs are at least able to learn to draw a few messed up dogs when trained on ImageNet.”</a:t>
            </a:r>
          </a:p>
          <a:p>
            <a:pPr lvl="0" rtl="0">
              <a:spcBef>
                <a:spcPts val="0"/>
              </a:spcBef>
              <a:buNone/>
            </a:pPr>
            <a:r>
              <a:rPr lang="en" sz="3000">
                <a:solidFill>
                  <a:srgbClr val="333333"/>
                </a:solidFill>
                <a:latin typeface="Open Sans"/>
                <a:ea typeface="Open Sans"/>
                <a:cs typeface="Open Sans"/>
                <a:sym typeface="Open Sans"/>
              </a:rPr>
              <a:t>-Ian Goodfellow</a:t>
            </a:r>
          </a:p>
        </p:txBody>
      </p:sp>
      <p:pic>
        <p:nvPicPr>
          <p:cNvPr id="160" name="Shape 160"/>
          <p:cNvPicPr preferRelativeResize="0"/>
          <p:nvPr/>
        </p:nvPicPr>
        <p:blipFill>
          <a:blip r:embed="rId3">
            <a:alphaModFix/>
          </a:blip>
          <a:stretch>
            <a:fillRect/>
          </a:stretch>
        </p:blipFill>
        <p:spPr>
          <a:xfrm>
            <a:off x="2218237" y="2310325"/>
            <a:ext cx="4707524" cy="2680775"/>
          </a:xfrm>
          <a:prstGeom prst="rect">
            <a:avLst/>
          </a:prstGeom>
          <a:noFill/>
          <a:ln>
            <a:noFill/>
          </a:ln>
        </p:spPr>
      </p:pic>
      <p:sp>
        <p:nvSpPr>
          <p:cNvPr id="161" name="Shape 161"/>
          <p:cNvSpPr txBox="1"/>
          <p:nvPr/>
        </p:nvSpPr>
        <p:spPr>
          <a:xfrm>
            <a:off x="6925750" y="2610875"/>
            <a:ext cx="1867800" cy="1496100"/>
          </a:xfrm>
          <a:prstGeom prst="rect">
            <a:avLst/>
          </a:prstGeom>
          <a:noFill/>
          <a:ln>
            <a:noFill/>
          </a:ln>
        </p:spPr>
        <p:txBody>
          <a:bodyPr anchorCtr="0" anchor="t" bIns="91425" lIns="91425" rIns="91425" tIns="91425">
            <a:noAutofit/>
          </a:bodyPr>
          <a:lstStyle/>
          <a:p>
            <a:pPr lvl="0">
              <a:spcBef>
                <a:spcPts val="0"/>
              </a:spcBef>
              <a:buNone/>
            </a:pPr>
            <a:r>
              <a:rPr lang="en">
                <a:latin typeface="Open Sans"/>
                <a:ea typeface="Open Sans"/>
                <a:cs typeface="Open Sans"/>
                <a:sym typeface="Open Sans"/>
              </a:rPr>
              <a:t>“Improved Techniques for Training GANs”</a:t>
            </a:r>
          </a:p>
          <a:p>
            <a:pPr lvl="0">
              <a:spcBef>
                <a:spcPts val="0"/>
              </a:spcBef>
              <a:buNone/>
            </a:pPr>
            <a:r>
              <a:t/>
            </a:r>
            <a:endParaRPr>
              <a:latin typeface="Open Sans"/>
              <a:ea typeface="Open Sans"/>
              <a:cs typeface="Open Sans"/>
              <a:sym typeface="Open Sans"/>
            </a:endParaRPr>
          </a:p>
          <a:p>
            <a:pPr lvl="0">
              <a:spcBef>
                <a:spcPts val="0"/>
              </a:spcBef>
              <a:buNone/>
            </a:pPr>
            <a:r>
              <a:rPr lang="en" u="sng">
                <a:solidFill>
                  <a:schemeClr val="hlink"/>
                </a:solidFill>
                <a:latin typeface="Open Sans"/>
                <a:ea typeface="Open Sans"/>
                <a:cs typeface="Open Sans"/>
                <a:sym typeface="Open Sans"/>
                <a:hlinkClick r:id="rId4"/>
              </a:rPr>
              <a:t>arXiv:1606.03498</a:t>
            </a:r>
            <a:r>
              <a:rPr lang="en">
                <a:latin typeface="Open Sans"/>
                <a:ea typeface="Open Sans"/>
                <a:cs typeface="Open Sans"/>
                <a:sym typeface="Open Sans"/>
              </a:rPr>
              <a:t> [cs.LG]</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sp>
        <p:nvSpPr>
          <p:cNvPr id="166" name="Shape 166"/>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Do GANs converge?</a:t>
            </a:r>
          </a:p>
          <a:p>
            <a:pPr lvl="0">
              <a:spcBef>
                <a:spcPts val="0"/>
              </a:spcBef>
              <a:buNone/>
            </a:pPr>
            <a:r>
              <a:t/>
            </a:r>
            <a:endParaRPr>
              <a:latin typeface="Open Sans"/>
              <a:ea typeface="Open Sans"/>
              <a:cs typeface="Open Sans"/>
              <a:sym typeface="Open Sans"/>
            </a:endParaRPr>
          </a:p>
          <a:p>
            <a:pPr lvl="0">
              <a:spcBef>
                <a:spcPts val="0"/>
              </a:spcBef>
              <a:buNone/>
            </a:pPr>
            <a:r>
              <a:rPr lang="en">
                <a:latin typeface="Open Sans"/>
                <a:ea typeface="Open Sans"/>
                <a:cs typeface="Open Sans"/>
                <a:sym typeface="Open Sans"/>
              </a:rPr>
              <a:t>Ian Goodfellow: “Unclear, but probably most important question”</a:t>
            </a:r>
          </a:p>
          <a:p>
            <a:pPr lvl="0">
              <a:spcBef>
                <a:spcPts val="0"/>
              </a:spcBef>
              <a:buNone/>
            </a:pPr>
            <a:r>
              <a:t/>
            </a:r>
            <a:endParaRPr>
              <a:latin typeface="Open Sans"/>
              <a:ea typeface="Open Sans"/>
              <a:cs typeface="Open Sans"/>
              <a:sym typeface="Open Sans"/>
            </a:endParaRPr>
          </a:p>
          <a:p>
            <a:pPr lvl="0" rtl="0">
              <a:spcBef>
                <a:spcPts val="0"/>
              </a:spcBef>
              <a:buNone/>
            </a:pPr>
            <a:r>
              <a:rPr lang="en">
                <a:latin typeface="Open Sans"/>
                <a:ea typeface="Open Sans"/>
                <a:cs typeface="Open Sans"/>
                <a:sym typeface="Open Sans"/>
              </a:rPr>
              <a:t>In practice on small samples, sometimes, large samples, so far, never</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0" name="Shape 170"/>
        <p:cNvGrpSpPr/>
        <p:nvPr/>
      </p:nvGrpSpPr>
      <p:grpSpPr>
        <a:xfrm>
          <a:off x="0" y="0"/>
          <a:ext cx="0" cy="0"/>
          <a:chOff x="0" y="0"/>
          <a:chExt cx="0" cy="0"/>
        </a:xfrm>
      </p:grpSpPr>
      <p:sp>
        <p:nvSpPr>
          <p:cNvPr id="171" name="Shape 171"/>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sz="2400">
                <a:solidFill>
                  <a:srgbClr val="333333"/>
                </a:solidFill>
                <a:latin typeface="Open Sans"/>
                <a:ea typeface="Open Sans"/>
                <a:cs typeface="Open Sans"/>
                <a:sym typeface="Open Sans"/>
              </a:rPr>
              <a:t>Ian Goodfellow’s research direction: the convergence problem</a:t>
            </a:r>
          </a:p>
          <a:p>
            <a:pPr lvl="0">
              <a:spcBef>
                <a:spcPts val="0"/>
              </a:spcBef>
              <a:buNone/>
            </a:pPr>
            <a:r>
              <a:t/>
            </a:r>
            <a:endParaRPr sz="2400">
              <a:solidFill>
                <a:srgbClr val="333333"/>
              </a:solidFill>
              <a:latin typeface="Open Sans"/>
              <a:ea typeface="Open Sans"/>
              <a:cs typeface="Open Sans"/>
              <a:sym typeface="Open Sans"/>
            </a:endParaRPr>
          </a:p>
          <a:p>
            <a:pPr lvl="0">
              <a:spcBef>
                <a:spcPts val="0"/>
              </a:spcBef>
              <a:buNone/>
            </a:pPr>
            <a:r>
              <a:rPr lang="en" sz="2400">
                <a:solidFill>
                  <a:srgbClr val="333333"/>
                </a:solidFill>
                <a:latin typeface="Open Sans"/>
                <a:ea typeface="Open Sans"/>
                <a:cs typeface="Open Sans"/>
                <a:sym typeface="Open Sans"/>
              </a:rPr>
              <a:t>“The basic issue is that all the theory says GANs should be great at the Nash equilibrium, but gradient descent is only guaranteed to get to the Nash equilibrium in the convex case. When both players are represented by neural nets, it’s possible for them to keep adapting their strategies forever without actually arriving at the equilibrium.”</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5" name="Shape 175"/>
        <p:cNvGrpSpPr/>
        <p:nvPr/>
      </p:nvGrpSpPr>
      <p:grpSpPr>
        <a:xfrm>
          <a:off x="0" y="0"/>
          <a:ext cx="0" cy="0"/>
          <a:chOff x="0" y="0"/>
          <a:chExt cx="0" cy="0"/>
        </a:xfrm>
      </p:grpSpPr>
      <p:sp>
        <p:nvSpPr>
          <p:cNvPr id="176" name="Shape 176"/>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t>Adequate live demo:</a:t>
            </a:r>
          </a:p>
          <a:p>
            <a:pPr lvl="0">
              <a:spcBef>
                <a:spcPts val="0"/>
              </a:spcBef>
              <a:buNone/>
            </a:pPr>
            <a:r>
              <a:rPr lang="en"/>
              <a:t> </a:t>
            </a:r>
          </a:p>
          <a:p>
            <a:pPr lvl="0">
              <a:spcBef>
                <a:spcPts val="0"/>
              </a:spcBef>
              <a:buNone/>
            </a:pPr>
            <a:r>
              <a:rPr lang="en" u="sng">
                <a:solidFill>
                  <a:schemeClr val="hlink"/>
                </a:solidFill>
                <a:hlinkClick r:id="rId3"/>
              </a:rPr>
              <a:t>http://cs.stanford.edu/people/karpathy/gan/</a:t>
            </a:r>
          </a:p>
          <a:p>
            <a:pPr lvl="0">
              <a:spcBef>
                <a:spcPts val="0"/>
              </a:spcBef>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0" name="Shape 180"/>
        <p:cNvGrpSpPr/>
        <p:nvPr/>
      </p:nvGrpSpPr>
      <p:grpSpPr>
        <a:xfrm>
          <a:off x="0" y="0"/>
          <a:ext cx="0" cy="0"/>
          <a:chOff x="0" y="0"/>
          <a:chExt cx="0" cy="0"/>
        </a:xfrm>
      </p:grpSpPr>
      <p:sp>
        <p:nvSpPr>
          <p:cNvPr id="181" name="Shape 181"/>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Better d</a:t>
            </a:r>
            <a:r>
              <a:rPr lang="en">
                <a:latin typeface="Open Sans"/>
                <a:ea typeface="Open Sans"/>
                <a:cs typeface="Open Sans"/>
                <a:sym typeface="Open Sans"/>
              </a:rPr>
              <a:t>emo code source:</a:t>
            </a:r>
          </a:p>
          <a:p>
            <a:pPr lvl="0">
              <a:spcBef>
                <a:spcPts val="0"/>
              </a:spcBef>
              <a:buNone/>
            </a:pPr>
            <a:r>
              <a:t/>
            </a:r>
            <a:endParaRPr>
              <a:latin typeface="Open Sans"/>
              <a:ea typeface="Open Sans"/>
              <a:cs typeface="Open Sans"/>
              <a:sym typeface="Open Sans"/>
            </a:endParaRPr>
          </a:p>
          <a:p>
            <a:pPr lvl="0">
              <a:spcBef>
                <a:spcPts val="0"/>
              </a:spcBef>
              <a:buNone/>
            </a:pPr>
            <a:r>
              <a:rPr lang="en" u="sng">
                <a:solidFill>
                  <a:schemeClr val="hlink"/>
                </a:solidFill>
                <a:latin typeface="Open Sans"/>
                <a:ea typeface="Open Sans"/>
                <a:cs typeface="Open Sans"/>
                <a:sym typeface="Open Sans"/>
                <a:hlinkClick r:id="rId3"/>
              </a:rPr>
              <a:t>https://gist.github.com/Newmu/4ee0a712454480df5ee3</a:t>
            </a:r>
            <a:r>
              <a:rPr lang="en">
                <a:latin typeface="Open Sans"/>
                <a:ea typeface="Open Sans"/>
                <a:cs typeface="Open Sans"/>
                <a:sym typeface="Open Sans"/>
              </a:rPr>
              <a:t> </a:t>
            </a:r>
          </a:p>
          <a:p>
            <a:pPr lvl="0">
              <a:spcBef>
                <a:spcPts val="0"/>
              </a:spcBef>
              <a:buNone/>
            </a:pPr>
            <a:r>
              <a:t/>
            </a:r>
            <a:endParaRPr>
              <a:latin typeface="Open Sans"/>
              <a:ea typeface="Open Sans"/>
              <a:cs typeface="Open Sans"/>
              <a:sym typeface="Open Sans"/>
            </a:endParaRPr>
          </a:p>
          <a:p>
            <a:pPr lvl="0">
              <a:spcBef>
                <a:spcPts val="0"/>
              </a:spcBef>
              <a:buNone/>
            </a:pPr>
            <a:r>
              <a:rPr lang="en">
                <a:latin typeface="Open Sans"/>
                <a:ea typeface="Open Sans"/>
                <a:cs typeface="Open Sans"/>
                <a:sym typeface="Open Sans"/>
              </a:rPr>
              <a:t>Run on</a:t>
            </a:r>
          </a:p>
          <a:p>
            <a:pPr lvl="0">
              <a:spcBef>
                <a:spcPts val="0"/>
              </a:spcBef>
              <a:buNone/>
            </a:pPr>
            <a:r>
              <a:rPr lang="en">
                <a:latin typeface="Open Sans"/>
                <a:ea typeface="Open Sans"/>
                <a:cs typeface="Open Sans"/>
                <a:sym typeface="Open Sans"/>
              </a:rPr>
              <a:t> </a:t>
            </a:r>
          </a:p>
          <a:p>
            <a:pPr lvl="0">
              <a:spcBef>
                <a:spcPts val="0"/>
              </a:spcBef>
              <a:buNone/>
            </a:pPr>
            <a:r>
              <a:rPr lang="en">
                <a:latin typeface="Open Sans"/>
                <a:ea typeface="Open Sans"/>
                <a:cs typeface="Open Sans"/>
                <a:sym typeface="Open Sans"/>
              </a:rPr>
              <a:t>https://github.com/llSourcell/Generative-Adversarial-Network-Demo</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5" name="Shape 185"/>
        <p:cNvGrpSpPr/>
        <p:nvPr/>
      </p:nvGrpSpPr>
      <p:grpSpPr>
        <a:xfrm>
          <a:off x="0" y="0"/>
          <a:ext cx="0" cy="0"/>
          <a:chOff x="0" y="0"/>
          <a:chExt cx="0" cy="0"/>
        </a:xfrm>
      </p:grpSpPr>
      <p:sp>
        <p:nvSpPr>
          <p:cNvPr id="186" name="Shape 186"/>
          <p:cNvSpPr txBox="1"/>
          <p:nvPr>
            <p:ph idx="1" type="body"/>
          </p:nvPr>
        </p:nvSpPr>
        <p:spPr>
          <a:xfrm>
            <a:off x="76199" y="3640800"/>
            <a:ext cx="3125100" cy="6051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Initialization</a:t>
            </a:r>
          </a:p>
        </p:txBody>
      </p:sp>
      <p:pic>
        <p:nvPicPr>
          <p:cNvPr id="187" name="Shape 187"/>
          <p:cNvPicPr preferRelativeResize="0"/>
          <p:nvPr/>
        </p:nvPicPr>
        <p:blipFill>
          <a:blip r:embed="rId3">
            <a:alphaModFix/>
          </a:blip>
          <a:stretch>
            <a:fillRect/>
          </a:stretch>
        </p:blipFill>
        <p:spPr>
          <a:xfrm>
            <a:off x="76200" y="1217312"/>
            <a:ext cx="2865701" cy="2416531"/>
          </a:xfrm>
          <a:prstGeom prst="rect">
            <a:avLst/>
          </a:prstGeom>
          <a:noFill/>
          <a:ln>
            <a:noFill/>
          </a:ln>
        </p:spPr>
      </p:pic>
      <p:sp>
        <p:nvSpPr>
          <p:cNvPr id="188" name="Shape 188"/>
          <p:cNvSpPr txBox="1"/>
          <p:nvPr>
            <p:ph idx="1" type="body"/>
          </p:nvPr>
        </p:nvSpPr>
        <p:spPr>
          <a:xfrm>
            <a:off x="3087150" y="3640800"/>
            <a:ext cx="2702100" cy="605100"/>
          </a:xfrm>
          <a:prstGeom prst="rect">
            <a:avLst/>
          </a:prstGeom>
        </p:spPr>
        <p:txBody>
          <a:bodyPr anchorCtr="0" anchor="ctr" bIns="91425" lIns="91425" rIns="91425" tIns="91425">
            <a:noAutofit/>
          </a:bodyPr>
          <a:lstStyle/>
          <a:p>
            <a:pPr lvl="0" rtl="0">
              <a:spcBef>
                <a:spcPts val="0"/>
              </a:spcBef>
              <a:buNone/>
            </a:pPr>
            <a:r>
              <a:rPr lang="en">
                <a:latin typeface="Open Sans"/>
                <a:ea typeface="Open Sans"/>
                <a:cs typeface="Open Sans"/>
                <a:sym typeface="Open Sans"/>
              </a:rPr>
              <a:t>90 epochs</a:t>
            </a:r>
          </a:p>
        </p:txBody>
      </p:sp>
      <p:pic>
        <p:nvPicPr>
          <p:cNvPr id="189" name="Shape 189"/>
          <p:cNvPicPr preferRelativeResize="0"/>
          <p:nvPr/>
        </p:nvPicPr>
        <p:blipFill>
          <a:blip r:embed="rId4">
            <a:alphaModFix/>
          </a:blip>
          <a:stretch>
            <a:fillRect/>
          </a:stretch>
        </p:blipFill>
        <p:spPr>
          <a:xfrm>
            <a:off x="3125250" y="1219200"/>
            <a:ext cx="2865710" cy="2412749"/>
          </a:xfrm>
          <a:prstGeom prst="rect">
            <a:avLst/>
          </a:prstGeom>
          <a:noFill/>
          <a:ln>
            <a:noFill/>
          </a:ln>
        </p:spPr>
      </p:pic>
      <p:pic>
        <p:nvPicPr>
          <p:cNvPr id="190" name="Shape 190"/>
          <p:cNvPicPr preferRelativeResize="0"/>
          <p:nvPr/>
        </p:nvPicPr>
        <p:blipFill>
          <a:blip r:embed="rId5">
            <a:alphaModFix/>
          </a:blip>
          <a:stretch>
            <a:fillRect/>
          </a:stretch>
        </p:blipFill>
        <p:spPr>
          <a:xfrm>
            <a:off x="6174300" y="1219198"/>
            <a:ext cx="2904320" cy="2412751"/>
          </a:xfrm>
          <a:prstGeom prst="rect">
            <a:avLst/>
          </a:prstGeom>
          <a:noFill/>
          <a:ln>
            <a:noFill/>
          </a:ln>
        </p:spPr>
      </p:pic>
      <p:sp>
        <p:nvSpPr>
          <p:cNvPr id="191" name="Shape 191"/>
          <p:cNvSpPr txBox="1"/>
          <p:nvPr>
            <p:ph idx="1" type="body"/>
          </p:nvPr>
        </p:nvSpPr>
        <p:spPr>
          <a:xfrm>
            <a:off x="6174300" y="3627800"/>
            <a:ext cx="2702100" cy="605100"/>
          </a:xfrm>
          <a:prstGeom prst="rect">
            <a:avLst/>
          </a:prstGeom>
        </p:spPr>
        <p:txBody>
          <a:bodyPr anchorCtr="0" anchor="ctr" bIns="91425" lIns="91425" rIns="91425" tIns="91425">
            <a:noAutofit/>
          </a:bodyPr>
          <a:lstStyle/>
          <a:p>
            <a:pPr lvl="0" rtl="0">
              <a:spcBef>
                <a:spcPts val="0"/>
              </a:spcBef>
              <a:buNone/>
            </a:pPr>
            <a:r>
              <a:rPr lang="en">
                <a:latin typeface="Open Sans"/>
                <a:ea typeface="Open Sans"/>
                <a:cs typeface="Open Sans"/>
                <a:sym typeface="Open Sans"/>
              </a:rPr>
              <a:t>25</a:t>
            </a:r>
            <a:r>
              <a:rPr lang="en">
                <a:latin typeface="Open Sans"/>
                <a:ea typeface="Open Sans"/>
                <a:cs typeface="Open Sans"/>
                <a:sym typeface="Open Sans"/>
              </a:rPr>
              <a:t>0 epochs</a:t>
            </a: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5" name="Shape 195"/>
        <p:cNvGrpSpPr/>
        <p:nvPr/>
      </p:nvGrpSpPr>
      <p:grpSpPr>
        <a:xfrm>
          <a:off x="0" y="0"/>
          <a:ext cx="0" cy="0"/>
          <a:chOff x="0" y="0"/>
          <a:chExt cx="0" cy="0"/>
        </a:xfrm>
      </p:grpSpPr>
      <p:sp>
        <p:nvSpPr>
          <p:cNvPr id="196" name="Shape 196"/>
          <p:cNvSpPr txBox="1"/>
          <p:nvPr>
            <p:ph idx="1" type="body"/>
          </p:nvPr>
        </p:nvSpPr>
        <p:spPr>
          <a:xfrm>
            <a:off x="76199" y="3640800"/>
            <a:ext cx="3125100" cy="605100"/>
          </a:xfrm>
          <a:prstGeom prst="rect">
            <a:avLst/>
          </a:prstGeom>
        </p:spPr>
        <p:txBody>
          <a:bodyPr anchorCtr="0" anchor="ctr" bIns="91425" lIns="91425" rIns="91425" tIns="91425">
            <a:noAutofit/>
          </a:bodyPr>
          <a:lstStyle/>
          <a:p>
            <a:pPr lvl="0" rtl="0">
              <a:spcBef>
                <a:spcPts val="0"/>
              </a:spcBef>
              <a:buNone/>
            </a:pPr>
            <a:r>
              <a:rPr lang="en">
                <a:latin typeface="Open Sans"/>
                <a:ea typeface="Open Sans"/>
                <a:cs typeface="Open Sans"/>
                <a:sym typeface="Open Sans"/>
              </a:rPr>
              <a:t>500 epochs</a:t>
            </a:r>
          </a:p>
        </p:txBody>
      </p:sp>
      <p:sp>
        <p:nvSpPr>
          <p:cNvPr id="197" name="Shape 197"/>
          <p:cNvSpPr txBox="1"/>
          <p:nvPr>
            <p:ph idx="1" type="body"/>
          </p:nvPr>
        </p:nvSpPr>
        <p:spPr>
          <a:xfrm>
            <a:off x="3087150" y="3640800"/>
            <a:ext cx="2702100" cy="605100"/>
          </a:xfrm>
          <a:prstGeom prst="rect">
            <a:avLst/>
          </a:prstGeom>
        </p:spPr>
        <p:txBody>
          <a:bodyPr anchorCtr="0" anchor="ctr" bIns="91425" lIns="91425" rIns="91425" tIns="91425">
            <a:noAutofit/>
          </a:bodyPr>
          <a:lstStyle/>
          <a:p>
            <a:pPr lvl="0" rtl="0">
              <a:spcBef>
                <a:spcPts val="0"/>
              </a:spcBef>
              <a:buNone/>
            </a:pPr>
            <a:r>
              <a:rPr lang="en">
                <a:latin typeface="Open Sans"/>
                <a:ea typeface="Open Sans"/>
                <a:cs typeface="Open Sans"/>
                <a:sym typeface="Open Sans"/>
              </a:rPr>
              <a:t>1000</a:t>
            </a:r>
            <a:r>
              <a:rPr lang="en">
                <a:latin typeface="Open Sans"/>
                <a:ea typeface="Open Sans"/>
                <a:cs typeface="Open Sans"/>
                <a:sym typeface="Open Sans"/>
              </a:rPr>
              <a:t> epochs</a:t>
            </a:r>
          </a:p>
        </p:txBody>
      </p:sp>
      <p:sp>
        <p:nvSpPr>
          <p:cNvPr id="198" name="Shape 198"/>
          <p:cNvSpPr txBox="1"/>
          <p:nvPr>
            <p:ph idx="1" type="body"/>
          </p:nvPr>
        </p:nvSpPr>
        <p:spPr>
          <a:xfrm>
            <a:off x="6174300" y="3627800"/>
            <a:ext cx="2702100" cy="605100"/>
          </a:xfrm>
          <a:prstGeom prst="rect">
            <a:avLst/>
          </a:prstGeom>
        </p:spPr>
        <p:txBody>
          <a:bodyPr anchorCtr="0" anchor="ctr" bIns="91425" lIns="91425" rIns="91425" tIns="91425">
            <a:noAutofit/>
          </a:bodyPr>
          <a:lstStyle/>
          <a:p>
            <a:pPr lvl="0" rtl="0">
              <a:spcBef>
                <a:spcPts val="0"/>
              </a:spcBef>
              <a:buNone/>
            </a:pPr>
            <a:r>
              <a:rPr lang="en">
                <a:latin typeface="Open Sans"/>
                <a:ea typeface="Open Sans"/>
                <a:cs typeface="Open Sans"/>
                <a:sym typeface="Open Sans"/>
              </a:rPr>
              <a:t>1500 epochs</a:t>
            </a:r>
          </a:p>
        </p:txBody>
      </p:sp>
      <p:pic>
        <p:nvPicPr>
          <p:cNvPr id="199" name="Shape 199"/>
          <p:cNvPicPr preferRelativeResize="0"/>
          <p:nvPr/>
        </p:nvPicPr>
        <p:blipFill>
          <a:blip r:embed="rId3">
            <a:alphaModFix/>
          </a:blip>
          <a:stretch>
            <a:fillRect/>
          </a:stretch>
        </p:blipFill>
        <p:spPr>
          <a:xfrm>
            <a:off x="121450" y="1241250"/>
            <a:ext cx="2820448" cy="2368650"/>
          </a:xfrm>
          <a:prstGeom prst="rect">
            <a:avLst/>
          </a:prstGeom>
          <a:noFill/>
          <a:ln>
            <a:noFill/>
          </a:ln>
        </p:spPr>
      </p:pic>
      <p:pic>
        <p:nvPicPr>
          <p:cNvPr id="200" name="Shape 200"/>
          <p:cNvPicPr preferRelativeResize="0"/>
          <p:nvPr/>
        </p:nvPicPr>
        <p:blipFill>
          <a:blip r:embed="rId4">
            <a:alphaModFix/>
          </a:blip>
          <a:stretch>
            <a:fillRect/>
          </a:stretch>
        </p:blipFill>
        <p:spPr>
          <a:xfrm>
            <a:off x="6174310" y="1230287"/>
            <a:ext cx="2848238" cy="2390565"/>
          </a:xfrm>
          <a:prstGeom prst="rect">
            <a:avLst/>
          </a:prstGeom>
          <a:noFill/>
          <a:ln>
            <a:noFill/>
          </a:ln>
        </p:spPr>
      </p:pic>
      <p:pic>
        <p:nvPicPr>
          <p:cNvPr id="201" name="Shape 201"/>
          <p:cNvPicPr preferRelativeResize="0"/>
          <p:nvPr/>
        </p:nvPicPr>
        <p:blipFill>
          <a:blip r:embed="rId5">
            <a:alphaModFix/>
          </a:blip>
          <a:stretch>
            <a:fillRect/>
          </a:stretch>
        </p:blipFill>
        <p:spPr>
          <a:xfrm>
            <a:off x="3094298" y="1241250"/>
            <a:ext cx="2927612" cy="246873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5" name="Shape 205"/>
        <p:cNvGrpSpPr/>
        <p:nvPr/>
      </p:nvGrpSpPr>
      <p:grpSpPr>
        <a:xfrm>
          <a:off x="0" y="0"/>
          <a:ext cx="0" cy="0"/>
          <a:chOff x="0" y="0"/>
          <a:chExt cx="0" cy="0"/>
        </a:xfrm>
      </p:grpSpPr>
      <p:sp>
        <p:nvSpPr>
          <p:cNvPr id="206" name="Shape 206"/>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Results, Important Papers (further reading)</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0" name="Shape 210"/>
        <p:cNvGrpSpPr/>
        <p:nvPr/>
      </p:nvGrpSpPr>
      <p:grpSpPr>
        <a:xfrm>
          <a:off x="0" y="0"/>
          <a:ext cx="0" cy="0"/>
          <a:chOff x="0" y="0"/>
          <a:chExt cx="0" cy="0"/>
        </a:xfrm>
      </p:grpSpPr>
      <p:sp>
        <p:nvSpPr>
          <p:cNvPr id="211" name="Shape 211"/>
          <p:cNvSpPr txBox="1"/>
          <p:nvPr>
            <p:ph type="title"/>
          </p:nvPr>
        </p:nvSpPr>
        <p:spPr>
          <a:xfrm>
            <a:off x="311700" y="199375"/>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OpenAI ImageNet Samples</a:t>
            </a:r>
          </a:p>
        </p:txBody>
      </p:sp>
      <p:pic>
        <p:nvPicPr>
          <p:cNvPr id="212" name="Shape 212"/>
          <p:cNvPicPr preferRelativeResize="0"/>
          <p:nvPr/>
        </p:nvPicPr>
        <p:blipFill>
          <a:blip r:embed="rId3">
            <a:alphaModFix/>
          </a:blip>
          <a:stretch>
            <a:fillRect/>
          </a:stretch>
        </p:blipFill>
        <p:spPr>
          <a:xfrm>
            <a:off x="1119387" y="1041175"/>
            <a:ext cx="6905223" cy="37975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4" name="Shape 64"/>
        <p:cNvGrpSpPr/>
        <p:nvPr/>
      </p:nvGrpSpPr>
      <p:grpSpPr>
        <a:xfrm>
          <a:off x="0" y="0"/>
          <a:ext cx="0" cy="0"/>
          <a:chOff x="0" y="0"/>
          <a:chExt cx="0" cy="0"/>
        </a:xfrm>
      </p:grpSpPr>
      <p:sp>
        <p:nvSpPr>
          <p:cNvPr id="65" name="Shape 65"/>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b="1" lang="en">
                <a:latin typeface="Open Sans"/>
                <a:ea typeface="Open Sans"/>
                <a:cs typeface="Open Sans"/>
                <a:sym typeface="Open Sans"/>
              </a:rPr>
              <a:t>Discriminative Model</a:t>
            </a:r>
          </a:p>
          <a:p>
            <a:pPr lvl="0" rtl="0" algn="l">
              <a:lnSpc>
                <a:spcPct val="115000"/>
              </a:lnSpc>
              <a:spcBef>
                <a:spcPts val="0"/>
              </a:spcBef>
              <a:spcAft>
                <a:spcPts val="1600"/>
              </a:spcAft>
              <a:buNone/>
            </a:pPr>
            <a:r>
              <a:t/>
            </a:r>
            <a:endParaRPr i="1" sz="2000">
              <a:solidFill>
                <a:srgbClr val="616161"/>
              </a:solidFill>
              <a:latin typeface="Open Sans"/>
              <a:ea typeface="Open Sans"/>
              <a:cs typeface="Open Sans"/>
              <a:sym typeface="Open Sans"/>
            </a:endParaRPr>
          </a:p>
          <a:p>
            <a:pPr indent="-419100" lvl="0" marL="457200" rtl="0">
              <a:spcBef>
                <a:spcPts val="0"/>
              </a:spcBef>
              <a:buSzPct val="100000"/>
              <a:buFont typeface="Arial"/>
              <a:buChar char="●"/>
            </a:pPr>
            <a:r>
              <a:rPr lang="en" sz="3000">
                <a:latin typeface="Open Sans"/>
                <a:ea typeface="Open Sans"/>
                <a:cs typeface="Open Sans"/>
                <a:sym typeface="Open Sans"/>
              </a:rPr>
              <a:t>Discriminates between two different classes of data</a:t>
            </a:r>
          </a:p>
          <a:p>
            <a:pPr lvl="0" rtl="0">
              <a:spcBef>
                <a:spcPts val="0"/>
              </a:spcBef>
              <a:buNone/>
            </a:pPr>
            <a:r>
              <a:t/>
            </a:r>
            <a:endParaRPr sz="3000">
              <a:latin typeface="Open Sans"/>
              <a:ea typeface="Open Sans"/>
              <a:cs typeface="Open Sans"/>
              <a:sym typeface="Open Sans"/>
            </a:endParaRPr>
          </a:p>
          <a:p>
            <a:pPr indent="-419100" lvl="0" marL="457200" rtl="0">
              <a:spcBef>
                <a:spcPts val="0"/>
              </a:spcBef>
              <a:buSzPct val="100000"/>
              <a:buFont typeface="Arial"/>
              <a:buChar char="●"/>
            </a:pPr>
            <a:r>
              <a:rPr lang="en" sz="3000">
                <a:latin typeface="Open Sans"/>
                <a:ea typeface="Open Sans"/>
                <a:cs typeface="Open Sans"/>
                <a:sym typeface="Open Sans"/>
              </a:rPr>
              <a:t>Example: convolutional neural net that outputs 1 if input is a human face, 0 if not</a:t>
            </a:r>
          </a:p>
          <a:p>
            <a:pPr lvl="0">
              <a:spcBef>
                <a:spcPts val="0"/>
              </a:spcBef>
              <a:buNone/>
            </a:pPr>
            <a:r>
              <a:t/>
            </a:r>
            <a:endParaRPr sz="3000">
              <a:latin typeface="Open Sans"/>
              <a:ea typeface="Open Sans"/>
              <a:cs typeface="Open Sans"/>
              <a:sym typeface="Open Sans"/>
            </a:endParaRPr>
          </a:p>
          <a:p>
            <a:pPr lvl="0">
              <a:spcBef>
                <a:spcPts val="0"/>
              </a:spcBef>
              <a:buNone/>
            </a:pPr>
            <a:r>
              <a:t/>
            </a:r>
            <a:endParaRPr sz="3000">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6" name="Shape 216"/>
        <p:cNvGrpSpPr/>
        <p:nvPr/>
      </p:nvGrpSpPr>
      <p:grpSpPr>
        <a:xfrm>
          <a:off x="0" y="0"/>
          <a:ext cx="0" cy="0"/>
          <a:chOff x="0" y="0"/>
          <a:chExt cx="0" cy="0"/>
        </a:xfrm>
      </p:grpSpPr>
      <p:sp>
        <p:nvSpPr>
          <p:cNvPr id="217" name="Shape 217"/>
          <p:cNvSpPr txBox="1"/>
          <p:nvPr>
            <p:ph type="title"/>
          </p:nvPr>
        </p:nvSpPr>
        <p:spPr>
          <a:xfrm>
            <a:off x="311700" y="19940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OpenAI CIFAR-10</a:t>
            </a:r>
          </a:p>
        </p:txBody>
      </p:sp>
      <p:pic>
        <p:nvPicPr>
          <p:cNvPr id="218" name="Shape 218"/>
          <p:cNvPicPr preferRelativeResize="0"/>
          <p:nvPr/>
        </p:nvPicPr>
        <p:blipFill>
          <a:blip r:embed="rId3">
            <a:alphaModFix/>
          </a:blip>
          <a:stretch>
            <a:fillRect/>
          </a:stretch>
        </p:blipFill>
        <p:spPr>
          <a:xfrm>
            <a:off x="1624350" y="1149000"/>
            <a:ext cx="5690513" cy="3797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2" name="Shape 222"/>
        <p:cNvGrpSpPr/>
        <p:nvPr/>
      </p:nvGrpSpPr>
      <p:grpSpPr>
        <a:xfrm>
          <a:off x="0" y="0"/>
          <a:ext cx="0" cy="0"/>
          <a:chOff x="0" y="0"/>
          <a:chExt cx="0" cy="0"/>
        </a:xfrm>
      </p:grpSpPr>
      <p:sp>
        <p:nvSpPr>
          <p:cNvPr id="223" name="Shape 223"/>
          <p:cNvSpPr txBox="1"/>
          <p:nvPr>
            <p:ph type="title"/>
          </p:nvPr>
        </p:nvSpPr>
        <p:spPr>
          <a:xfrm>
            <a:off x="311700" y="185375"/>
            <a:ext cx="8520600" cy="841800"/>
          </a:xfrm>
          <a:prstGeom prst="rect">
            <a:avLst/>
          </a:prstGeom>
        </p:spPr>
        <p:txBody>
          <a:bodyPr anchorCtr="0" anchor="ctr" bIns="91425" lIns="91425" rIns="91425" tIns="91425">
            <a:noAutofit/>
          </a:bodyPr>
          <a:lstStyle/>
          <a:p>
            <a:pPr indent="0" lvl="0" marL="0" rtl="0">
              <a:spcBef>
                <a:spcPts val="0"/>
              </a:spcBef>
              <a:buNone/>
            </a:pPr>
            <a:r>
              <a:rPr lang="en">
                <a:latin typeface="Open Sans"/>
                <a:ea typeface="Open Sans"/>
                <a:cs typeface="Open Sans"/>
                <a:sym typeface="Open Sans"/>
              </a:rPr>
              <a:t>“Generative Adversarial Nets” </a:t>
            </a:r>
          </a:p>
        </p:txBody>
      </p:sp>
      <p:pic>
        <p:nvPicPr>
          <p:cNvPr id="224" name="Shape 224"/>
          <p:cNvPicPr preferRelativeResize="0"/>
          <p:nvPr/>
        </p:nvPicPr>
        <p:blipFill>
          <a:blip r:embed="rId3">
            <a:alphaModFix/>
          </a:blip>
          <a:stretch>
            <a:fillRect/>
          </a:stretch>
        </p:blipFill>
        <p:spPr>
          <a:xfrm>
            <a:off x="1882812" y="1027175"/>
            <a:ext cx="5378362" cy="38115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8" name="Shape 228"/>
        <p:cNvGrpSpPr/>
        <p:nvPr/>
      </p:nvGrpSpPr>
      <p:grpSpPr>
        <a:xfrm>
          <a:off x="0" y="0"/>
          <a:ext cx="0" cy="0"/>
          <a:chOff x="0" y="0"/>
          <a:chExt cx="0" cy="0"/>
        </a:xfrm>
      </p:grpSpPr>
      <p:sp>
        <p:nvSpPr>
          <p:cNvPr id="229" name="Shape 229"/>
          <p:cNvSpPr txBox="1"/>
          <p:nvPr>
            <p:ph type="title"/>
          </p:nvPr>
        </p:nvSpPr>
        <p:spPr>
          <a:xfrm>
            <a:off x="311700" y="21470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“Improving Techniques for Training GANs”</a:t>
            </a:r>
          </a:p>
        </p:txBody>
      </p:sp>
      <p:pic>
        <p:nvPicPr>
          <p:cNvPr id="230" name="Shape 230"/>
          <p:cNvPicPr preferRelativeResize="0"/>
          <p:nvPr/>
        </p:nvPicPr>
        <p:blipFill>
          <a:blip r:embed="rId3">
            <a:alphaModFix/>
          </a:blip>
          <a:stretch>
            <a:fillRect/>
          </a:stretch>
        </p:blipFill>
        <p:spPr>
          <a:xfrm>
            <a:off x="2105125" y="1208900"/>
            <a:ext cx="4933747" cy="3782198"/>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4" name="Shape 234"/>
        <p:cNvGrpSpPr/>
        <p:nvPr/>
      </p:nvGrpSpPr>
      <p:grpSpPr>
        <a:xfrm>
          <a:off x="0" y="0"/>
          <a:ext cx="0" cy="0"/>
          <a:chOff x="0" y="0"/>
          <a:chExt cx="0" cy="0"/>
        </a:xfrm>
      </p:grpSpPr>
      <p:sp>
        <p:nvSpPr>
          <p:cNvPr id="235" name="Shape 235"/>
          <p:cNvSpPr txBox="1"/>
          <p:nvPr>
            <p:ph type="title"/>
          </p:nvPr>
        </p:nvSpPr>
        <p:spPr>
          <a:xfrm>
            <a:off x="311700" y="185375"/>
            <a:ext cx="8520600" cy="841800"/>
          </a:xfrm>
          <a:prstGeom prst="rect">
            <a:avLst/>
          </a:prstGeom>
        </p:spPr>
        <p:txBody>
          <a:bodyPr anchorCtr="0" anchor="ctr" bIns="91425" lIns="91425" rIns="91425" tIns="91425">
            <a:noAutofit/>
          </a:bodyPr>
          <a:lstStyle/>
          <a:p>
            <a:pPr indent="0" lvl="0" marL="0" rtl="0">
              <a:spcBef>
                <a:spcPts val="0"/>
              </a:spcBef>
              <a:buNone/>
            </a:pPr>
            <a:r>
              <a:rPr lang="en">
                <a:latin typeface="Open Sans"/>
                <a:ea typeface="Open Sans"/>
                <a:cs typeface="Open Sans"/>
                <a:sym typeface="Open Sans"/>
              </a:rPr>
              <a:t>“Generating images with recurrent adversarial networks” </a:t>
            </a:r>
          </a:p>
        </p:txBody>
      </p:sp>
      <p:pic>
        <p:nvPicPr>
          <p:cNvPr id="236" name="Shape 236"/>
          <p:cNvPicPr preferRelativeResize="0"/>
          <p:nvPr/>
        </p:nvPicPr>
        <p:blipFill>
          <a:blip r:embed="rId3">
            <a:alphaModFix/>
          </a:blip>
          <a:stretch>
            <a:fillRect/>
          </a:stretch>
        </p:blipFill>
        <p:spPr>
          <a:xfrm>
            <a:off x="2056187" y="1140450"/>
            <a:ext cx="5031630" cy="38115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0" name="Shape 240"/>
        <p:cNvGrpSpPr/>
        <p:nvPr/>
      </p:nvGrpSpPr>
      <p:grpSpPr>
        <a:xfrm>
          <a:off x="0" y="0"/>
          <a:ext cx="0" cy="0"/>
          <a:chOff x="0" y="0"/>
          <a:chExt cx="0" cy="0"/>
        </a:xfrm>
      </p:grpSpPr>
      <p:sp>
        <p:nvSpPr>
          <p:cNvPr id="241" name="Shape 241"/>
          <p:cNvSpPr txBox="1"/>
          <p:nvPr>
            <p:ph type="title"/>
          </p:nvPr>
        </p:nvSpPr>
        <p:spPr>
          <a:xfrm>
            <a:off x="311700" y="185375"/>
            <a:ext cx="8520600" cy="841800"/>
          </a:xfrm>
          <a:prstGeom prst="rect">
            <a:avLst/>
          </a:prstGeom>
        </p:spPr>
        <p:txBody>
          <a:bodyPr anchorCtr="0" anchor="ctr" bIns="91425" lIns="91425" rIns="91425" tIns="91425">
            <a:noAutofit/>
          </a:bodyPr>
          <a:lstStyle/>
          <a:p>
            <a:pPr indent="0" lvl="0" marL="0" rtl="0">
              <a:spcBef>
                <a:spcPts val="0"/>
              </a:spcBef>
              <a:buNone/>
            </a:pPr>
            <a:r>
              <a:rPr lang="en">
                <a:latin typeface="Open Sans"/>
                <a:ea typeface="Open Sans"/>
                <a:cs typeface="Open Sans"/>
                <a:sym typeface="Open Sans"/>
              </a:rPr>
              <a:t>“Generative Adversarial Text to Image Synthesis” — VERY COOL</a:t>
            </a:r>
          </a:p>
        </p:txBody>
      </p:sp>
      <p:pic>
        <p:nvPicPr>
          <p:cNvPr id="242" name="Shape 242"/>
          <p:cNvPicPr preferRelativeResize="0"/>
          <p:nvPr/>
        </p:nvPicPr>
        <p:blipFill>
          <a:blip r:embed="rId3">
            <a:alphaModFix/>
          </a:blip>
          <a:stretch>
            <a:fillRect/>
          </a:stretch>
        </p:blipFill>
        <p:spPr>
          <a:xfrm>
            <a:off x="1998150" y="1238250"/>
            <a:ext cx="5147689" cy="38115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6" name="Shape 246"/>
        <p:cNvGrpSpPr/>
        <p:nvPr/>
      </p:nvGrpSpPr>
      <p:grpSpPr>
        <a:xfrm>
          <a:off x="0" y="0"/>
          <a:ext cx="0" cy="0"/>
          <a:chOff x="0" y="0"/>
          <a:chExt cx="0" cy="0"/>
        </a:xfrm>
      </p:grpSpPr>
      <p:sp>
        <p:nvSpPr>
          <p:cNvPr id="247" name="Shape 247"/>
          <p:cNvSpPr txBox="1"/>
          <p:nvPr>
            <p:ph type="title"/>
          </p:nvPr>
        </p:nvSpPr>
        <p:spPr>
          <a:xfrm>
            <a:off x="311700" y="2150850"/>
            <a:ext cx="8520600" cy="841800"/>
          </a:xfrm>
          <a:prstGeom prst="rect">
            <a:avLst/>
          </a:prstGeom>
        </p:spPr>
        <p:txBody>
          <a:bodyPr anchorCtr="0" anchor="ctr" bIns="91425" lIns="91425" rIns="91425" tIns="91425">
            <a:noAutofit/>
          </a:bodyPr>
          <a:lstStyle/>
          <a:p>
            <a:pPr lvl="0" rtl="0">
              <a:spcBef>
                <a:spcPts val="0"/>
              </a:spcBef>
              <a:buNone/>
            </a:pPr>
            <a:r>
              <a:rPr lang="en">
                <a:latin typeface="Open Sans"/>
                <a:ea typeface="Open Sans"/>
                <a:cs typeface="Open Sans"/>
                <a:sym typeface="Open Sans"/>
              </a:rPr>
              <a:t>Bunch of Quora links (Ian Goodfellow, Yoshua Bengio):</a:t>
            </a:r>
          </a:p>
          <a:p>
            <a:pPr lvl="0">
              <a:spcBef>
                <a:spcPts val="0"/>
              </a:spcBef>
              <a:buNone/>
            </a:pPr>
            <a:r>
              <a:rPr lang="en" sz="1000" u="sng">
                <a:solidFill>
                  <a:schemeClr val="hlink"/>
                </a:solidFill>
                <a:latin typeface="Open Sans"/>
                <a:ea typeface="Open Sans"/>
                <a:cs typeface="Open Sans"/>
                <a:sym typeface="Open Sans"/>
                <a:hlinkClick r:id="rId3"/>
              </a:rPr>
              <a:t>https://www.quora.com/What-are-the-pros-and-cons-of-using-generative-adversarial-networks-a-type-of-neural-network</a:t>
            </a:r>
          </a:p>
          <a:p>
            <a:pPr lvl="0">
              <a:spcBef>
                <a:spcPts val="0"/>
              </a:spcBef>
              <a:buNone/>
            </a:pPr>
            <a:r>
              <a:t/>
            </a:r>
            <a:endParaRPr sz="1000">
              <a:latin typeface="Open Sans"/>
              <a:ea typeface="Open Sans"/>
              <a:cs typeface="Open Sans"/>
              <a:sym typeface="Open Sans"/>
            </a:endParaRPr>
          </a:p>
          <a:p>
            <a:pPr lvl="0">
              <a:spcBef>
                <a:spcPts val="0"/>
              </a:spcBef>
              <a:buNone/>
            </a:pPr>
            <a:r>
              <a:rPr lang="en" sz="1000" u="sng">
                <a:solidFill>
                  <a:schemeClr val="hlink"/>
                </a:solidFill>
                <a:latin typeface="Open Sans"/>
                <a:ea typeface="Open Sans"/>
                <a:cs typeface="Open Sans"/>
                <a:sym typeface="Open Sans"/>
                <a:hlinkClick r:id="rId4"/>
              </a:rPr>
              <a:t>https://www.quora.com/In-what-way-are-Adversarial-Networks-related-or-different-to-Adversarial-Training/answer/Ian-Goodfellow</a:t>
            </a:r>
          </a:p>
          <a:p>
            <a:pPr lvl="0" algn="l">
              <a:spcBef>
                <a:spcPts val="0"/>
              </a:spcBef>
              <a:buNone/>
            </a:pPr>
            <a:r>
              <a:t/>
            </a:r>
            <a:endParaRPr sz="1000">
              <a:latin typeface="Open Sans"/>
              <a:ea typeface="Open Sans"/>
              <a:cs typeface="Open Sans"/>
              <a:sym typeface="Open Sans"/>
            </a:endParaRPr>
          </a:p>
          <a:p>
            <a:pPr lvl="0">
              <a:spcBef>
                <a:spcPts val="0"/>
              </a:spcBef>
              <a:buNone/>
            </a:pPr>
            <a:r>
              <a:rPr lang="en" sz="1000" u="sng">
                <a:solidFill>
                  <a:schemeClr val="hlink"/>
                </a:solidFill>
                <a:latin typeface="Open Sans"/>
                <a:ea typeface="Open Sans"/>
                <a:cs typeface="Open Sans"/>
                <a:sym typeface="Open Sans"/>
                <a:hlinkClick r:id="rId5"/>
              </a:rPr>
              <a:t>https://www.quora.com/Do-generative-adversarial-networks-always-converge</a:t>
            </a:r>
          </a:p>
          <a:p>
            <a:pPr lvl="0">
              <a:spcBef>
                <a:spcPts val="0"/>
              </a:spcBef>
              <a:buNone/>
            </a:pPr>
            <a:r>
              <a:t/>
            </a:r>
            <a:endParaRPr sz="1000">
              <a:latin typeface="Open Sans"/>
              <a:ea typeface="Open Sans"/>
              <a:cs typeface="Open Sans"/>
              <a:sym typeface="Open Sans"/>
            </a:endParaRPr>
          </a:p>
          <a:p>
            <a:pPr lvl="0">
              <a:spcBef>
                <a:spcPts val="0"/>
              </a:spcBef>
              <a:buNone/>
            </a:pPr>
            <a:r>
              <a:rPr lang="en" sz="1000" u="sng">
                <a:solidFill>
                  <a:schemeClr val="hlink"/>
                </a:solidFill>
                <a:latin typeface="Open Sans"/>
                <a:ea typeface="Open Sans"/>
                <a:cs typeface="Open Sans"/>
                <a:sym typeface="Open Sans"/>
                <a:hlinkClick r:id="rId6"/>
              </a:rPr>
              <a:t>https://www.quora.com/What-is-the-advantage-of-generative-adversarial-networks-compared-with-other-generative-models</a:t>
            </a:r>
          </a:p>
          <a:p>
            <a:pPr lvl="0">
              <a:spcBef>
                <a:spcPts val="0"/>
              </a:spcBef>
              <a:buNone/>
            </a:pPr>
            <a:r>
              <a:t/>
            </a:r>
            <a:endParaRPr sz="1000">
              <a:latin typeface="Open Sans"/>
              <a:ea typeface="Open Sans"/>
              <a:cs typeface="Open Sans"/>
              <a:sym typeface="Open Sans"/>
            </a:endParaRPr>
          </a:p>
          <a:p>
            <a:pPr lvl="0">
              <a:spcBef>
                <a:spcPts val="0"/>
              </a:spcBef>
              <a:buNone/>
            </a:pPr>
            <a:r>
              <a:rPr lang="en" sz="1000" u="sng">
                <a:solidFill>
                  <a:schemeClr val="hlink"/>
                </a:solidFill>
                <a:latin typeface="Open Sans"/>
                <a:ea typeface="Open Sans"/>
                <a:cs typeface="Open Sans"/>
                <a:sym typeface="Open Sans"/>
                <a:hlinkClick r:id="rId7"/>
              </a:rPr>
              <a:t>https://www.quora.com/What-are-some-exciting-future-applications-of-Generative-Adversarial-Networks</a:t>
            </a:r>
          </a:p>
          <a:p>
            <a:pPr lvl="0">
              <a:spcBef>
                <a:spcPts val="0"/>
              </a:spcBef>
              <a:buNone/>
            </a:pPr>
            <a:r>
              <a:t/>
            </a:r>
            <a:endParaRPr sz="1000">
              <a:latin typeface="Open Sans"/>
              <a:ea typeface="Open Sans"/>
              <a:cs typeface="Open Sans"/>
              <a:sym typeface="Open Sans"/>
            </a:endParaRPr>
          </a:p>
          <a:p>
            <a:pPr lvl="0">
              <a:spcBef>
                <a:spcPts val="0"/>
              </a:spcBef>
              <a:buNone/>
            </a:pPr>
            <a:r>
              <a:rPr lang="en" sz="1000" u="sng">
                <a:solidFill>
                  <a:schemeClr val="hlink"/>
                </a:solidFill>
                <a:latin typeface="Open Sans"/>
                <a:ea typeface="Open Sans"/>
                <a:cs typeface="Open Sans"/>
                <a:sym typeface="Open Sans"/>
                <a:hlinkClick r:id="rId8"/>
              </a:rPr>
              <a:t>https://www.quora.com/What-are-Generative-Adversarial-Networks</a:t>
            </a:r>
          </a:p>
          <a:p>
            <a:pPr lvl="0">
              <a:spcBef>
                <a:spcPts val="0"/>
              </a:spcBef>
              <a:buNone/>
            </a:pPr>
            <a:r>
              <a:t/>
            </a:r>
            <a:endParaRPr sz="1000">
              <a:latin typeface="Open Sans"/>
              <a:ea typeface="Open Sans"/>
              <a:cs typeface="Open Sans"/>
              <a:sym typeface="Open Sans"/>
            </a:endParaRPr>
          </a:p>
          <a:p>
            <a:pPr lvl="0">
              <a:spcBef>
                <a:spcPts val="0"/>
              </a:spcBef>
              <a:buNone/>
            </a:pPr>
            <a:r>
              <a:rPr lang="en" sz="1000" u="sng">
                <a:solidFill>
                  <a:schemeClr val="hlink"/>
                </a:solidFill>
                <a:latin typeface="Open Sans"/>
                <a:ea typeface="Open Sans"/>
                <a:cs typeface="Open Sans"/>
                <a:sym typeface="Open Sans"/>
                <a:hlinkClick r:id="rId9"/>
              </a:rPr>
              <a:t>https://www.quora.com/Can-Generative-Adversarial-networks-use-multi-class-labels</a:t>
            </a:r>
          </a:p>
          <a:p>
            <a:pPr lvl="0">
              <a:spcBef>
                <a:spcPts val="0"/>
              </a:spcBef>
              <a:buNone/>
            </a:pPr>
            <a:r>
              <a:t/>
            </a:r>
            <a:endParaRPr sz="1000">
              <a:latin typeface="Open Sans"/>
              <a:ea typeface="Open Sans"/>
              <a:cs typeface="Open Sans"/>
              <a:sym typeface="Open Sans"/>
            </a:endParaRPr>
          </a:p>
          <a:p>
            <a:pPr lvl="0">
              <a:spcBef>
                <a:spcPts val="0"/>
              </a:spcBef>
              <a:buNone/>
            </a:pPr>
            <a:r>
              <a:rPr lang="en" sz="1000">
                <a:latin typeface="Open Sans"/>
                <a:ea typeface="Open Sans"/>
                <a:cs typeface="Open Sans"/>
                <a:sym typeface="Open Sans"/>
              </a:rPr>
              <a:t>This one is crazy:</a:t>
            </a:r>
          </a:p>
          <a:p>
            <a:pPr lvl="0">
              <a:spcBef>
                <a:spcPts val="0"/>
              </a:spcBef>
              <a:buNone/>
            </a:pPr>
            <a:r>
              <a:rPr lang="en" sz="1000" u="sng">
                <a:solidFill>
                  <a:schemeClr val="hlink"/>
                </a:solidFill>
                <a:latin typeface="Open Sans"/>
                <a:ea typeface="Open Sans"/>
                <a:cs typeface="Open Sans"/>
                <a:sym typeface="Open Sans"/>
                <a:hlinkClick r:id="rId10"/>
              </a:rPr>
              <a:t>https://www.quora.com/What-is-missing-from-adversarial-networks-for-them-to-truly-model-a-representation-of-the-world</a:t>
            </a:r>
          </a:p>
          <a:p>
            <a:pPr lvl="0">
              <a:spcBef>
                <a:spcPts val="0"/>
              </a:spcBef>
              <a:buNone/>
            </a:pPr>
            <a:r>
              <a:t/>
            </a:r>
            <a:endParaRPr sz="1000">
              <a:latin typeface="Open Sans"/>
              <a:ea typeface="Open Sans"/>
              <a:cs typeface="Open Sans"/>
              <a:sym typeface="Open Sans"/>
            </a:endParaRPr>
          </a:p>
          <a:p>
            <a:pPr lvl="0">
              <a:spcBef>
                <a:spcPts val="0"/>
              </a:spcBef>
              <a:buNone/>
            </a:pPr>
            <a:r>
              <a:rPr lang="en" sz="1000">
                <a:latin typeface="Open Sans"/>
                <a:ea typeface="Open Sans"/>
                <a:cs typeface="Open Sans"/>
                <a:sym typeface="Open Sans"/>
              </a:rPr>
              <a:t>Ian Goodfellow answered this one himself, which is pretty funny:</a:t>
            </a:r>
          </a:p>
          <a:p>
            <a:pPr lvl="0">
              <a:spcBef>
                <a:spcPts val="0"/>
              </a:spcBef>
              <a:buNone/>
            </a:pPr>
            <a:r>
              <a:rPr lang="en" sz="1000" u="sng">
                <a:solidFill>
                  <a:schemeClr val="hlink"/>
                </a:solidFill>
                <a:latin typeface="Open Sans"/>
                <a:ea typeface="Open Sans"/>
                <a:cs typeface="Open Sans"/>
                <a:sym typeface="Open Sans"/>
                <a:hlinkClick r:id="rId11"/>
              </a:rPr>
              <a:t>https://www.quora.com/What-research-directions-is-Ian-Goodfellow-pursuing-to-improve-Generative-Adversarial-Networks</a:t>
            </a:r>
          </a:p>
          <a:p>
            <a:pPr lvl="0" algn="l">
              <a:spcBef>
                <a:spcPts val="0"/>
              </a:spcBef>
              <a:buNone/>
            </a:pPr>
            <a:r>
              <a:t/>
            </a:r>
            <a:endParaRPr sz="1000">
              <a:latin typeface="Open Sans"/>
              <a:ea typeface="Open Sans"/>
              <a:cs typeface="Open Sans"/>
              <a:sym typeface="Open Sans"/>
            </a:endParaRPr>
          </a:p>
          <a:p>
            <a:pPr lvl="0" rtl="0">
              <a:spcBef>
                <a:spcPts val="0"/>
              </a:spcBef>
              <a:buNone/>
            </a:pPr>
            <a:r>
              <a:rPr lang="en" sz="1000">
                <a:latin typeface="Open Sans"/>
                <a:ea typeface="Open Sans"/>
                <a:cs typeface="Open Sans"/>
                <a:sym typeface="Open Sans"/>
              </a:rPr>
              <a:t>A Youtube Link: </a:t>
            </a:r>
            <a:r>
              <a:rPr lang="en" sz="1000" u="sng">
                <a:solidFill>
                  <a:schemeClr val="hlink"/>
                </a:solidFill>
                <a:latin typeface="Open Sans"/>
                <a:ea typeface="Open Sans"/>
                <a:cs typeface="Open Sans"/>
                <a:sym typeface="Open Sans"/>
                <a:hlinkClick r:id="rId12"/>
              </a:rPr>
              <a:t>https://www.youtube.com/watch?v=deyOX6Mt_As</a:t>
            </a:r>
          </a:p>
          <a:p>
            <a:pPr lvl="0">
              <a:spcBef>
                <a:spcPts val="0"/>
              </a:spcBef>
              <a:buNone/>
            </a:pPr>
            <a:r>
              <a:t/>
            </a:r>
            <a:endParaRPr sz="1000">
              <a:latin typeface="Open Sans"/>
              <a:ea typeface="Open Sans"/>
              <a:cs typeface="Open Sans"/>
              <a:sym typeface="Open Sans"/>
            </a:endParaRPr>
          </a:p>
          <a:p>
            <a:pPr lvl="0">
              <a:spcBef>
                <a:spcPts val="0"/>
              </a:spcBef>
              <a:buNone/>
            </a:pPr>
            <a:r>
              <a:rPr lang="en" sz="1000">
                <a:latin typeface="Open Sans"/>
                <a:ea typeface="Open Sans"/>
                <a:cs typeface="Open Sans"/>
                <a:sym typeface="Open Sans"/>
              </a:rPr>
              <a:t>Brief (spotty) summary:</a:t>
            </a:r>
          </a:p>
          <a:p>
            <a:pPr lvl="0">
              <a:spcBef>
                <a:spcPts val="0"/>
              </a:spcBef>
              <a:buNone/>
            </a:pPr>
            <a:r>
              <a:rPr lang="en" sz="1000" u="sng">
                <a:solidFill>
                  <a:schemeClr val="hlink"/>
                </a:solidFill>
                <a:latin typeface="Open Sans"/>
                <a:ea typeface="Open Sans"/>
                <a:cs typeface="Open Sans"/>
                <a:sym typeface="Open Sans"/>
                <a:hlinkClick r:id="rId13"/>
              </a:rPr>
              <a:t>https://adeshpande3.github.io/Deep-Learning-Research-Review-Week-1-Generative-Adversarial-Nets</a:t>
            </a:r>
          </a:p>
          <a:p>
            <a:pPr lvl="0">
              <a:spcBef>
                <a:spcPts val="0"/>
              </a:spcBef>
              <a:buNone/>
            </a:pPr>
            <a:r>
              <a:t/>
            </a:r>
            <a:endParaRPr sz="1000">
              <a:latin typeface="Open Sans"/>
              <a:ea typeface="Open Sans"/>
              <a:cs typeface="Open Sans"/>
              <a:sym typeface="Open Sans"/>
            </a:endParaRPr>
          </a:p>
          <a:p>
            <a:pPr lvl="0" rtl="0">
              <a:spcBef>
                <a:spcPts val="0"/>
              </a:spcBef>
              <a:buNone/>
            </a:pPr>
            <a:r>
              <a:rPr lang="en" sz="1000">
                <a:latin typeface="Open Sans"/>
                <a:ea typeface="Open Sans"/>
                <a:cs typeface="Open Sans"/>
                <a:sym typeface="Open Sans"/>
              </a:rPr>
              <a:t>OpenAI (Ian Goodfellow works here now): </a:t>
            </a:r>
            <a:r>
              <a:rPr lang="en" sz="1000" u="sng">
                <a:solidFill>
                  <a:schemeClr val="hlink"/>
                </a:solidFill>
                <a:latin typeface="Open Sans"/>
                <a:ea typeface="Open Sans"/>
                <a:cs typeface="Open Sans"/>
                <a:sym typeface="Open Sans"/>
                <a:hlinkClick r:id="rId14"/>
              </a:rPr>
              <a:t>https://openai.com/blog/generative-models/</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1" name="Shape 251"/>
        <p:cNvGrpSpPr/>
        <p:nvPr/>
      </p:nvGrpSpPr>
      <p:grpSpPr>
        <a:xfrm>
          <a:off x="0" y="0"/>
          <a:ext cx="0" cy="0"/>
          <a:chOff x="0" y="0"/>
          <a:chExt cx="0" cy="0"/>
        </a:xfrm>
      </p:grpSpPr>
      <p:sp>
        <p:nvSpPr>
          <p:cNvPr id="252" name="Shape 252"/>
          <p:cNvSpPr txBox="1"/>
          <p:nvPr>
            <p:ph type="title"/>
          </p:nvPr>
        </p:nvSpPr>
        <p:spPr>
          <a:xfrm>
            <a:off x="311700" y="2150850"/>
            <a:ext cx="8520600" cy="841800"/>
          </a:xfrm>
          <a:prstGeom prst="rect">
            <a:avLst/>
          </a:prstGeom>
        </p:spPr>
        <p:txBody>
          <a:bodyPr anchorCtr="0" anchor="ctr" bIns="91425" lIns="91425" rIns="91425" tIns="91425">
            <a:noAutofit/>
          </a:bodyPr>
          <a:lstStyle/>
          <a:p>
            <a:pPr lvl="0" rtl="0">
              <a:spcBef>
                <a:spcPts val="0"/>
              </a:spcBef>
              <a:buNone/>
            </a:pPr>
            <a:r>
              <a:rPr lang="en" u="sng">
                <a:solidFill>
                  <a:schemeClr val="hlink"/>
                </a:solidFill>
                <a:latin typeface="Open Sans"/>
                <a:ea typeface="Open Sans"/>
                <a:cs typeface="Open Sans"/>
                <a:sym typeface="Open Sans"/>
                <a:hlinkClick r:id="rId3"/>
              </a:rPr>
              <a:t>Here is the original presentation on Google Drive</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9" name="Shape 69"/>
        <p:cNvGrpSpPr/>
        <p:nvPr/>
      </p:nvGrpSpPr>
      <p:grpSpPr>
        <a:xfrm>
          <a:off x="0" y="0"/>
          <a:ext cx="0" cy="0"/>
          <a:chOff x="0" y="0"/>
          <a:chExt cx="0" cy="0"/>
        </a:xfrm>
      </p:grpSpPr>
      <p:sp>
        <p:nvSpPr>
          <p:cNvPr id="70" name="Shape 70"/>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b="1" lang="en">
                <a:latin typeface="Open Sans"/>
                <a:ea typeface="Open Sans"/>
                <a:cs typeface="Open Sans"/>
                <a:sym typeface="Open Sans"/>
              </a:rPr>
              <a:t>Generative Model</a:t>
            </a:r>
          </a:p>
          <a:p>
            <a:pPr lvl="0" rtl="0">
              <a:spcBef>
                <a:spcPts val="0"/>
              </a:spcBef>
              <a:buNone/>
            </a:pPr>
            <a:r>
              <a:t/>
            </a:r>
            <a:endParaRPr>
              <a:latin typeface="Open Sans"/>
              <a:ea typeface="Open Sans"/>
              <a:cs typeface="Open Sans"/>
              <a:sym typeface="Open Sans"/>
            </a:endParaRPr>
          </a:p>
          <a:p>
            <a:pPr indent="-419100" lvl="0" marL="457200" rtl="0">
              <a:spcBef>
                <a:spcPts val="0"/>
              </a:spcBef>
              <a:buSzPct val="100000"/>
              <a:buFont typeface="Open Sans"/>
              <a:buChar char="●"/>
            </a:pPr>
            <a:r>
              <a:rPr i="1" lang="en" sz="3000">
                <a:latin typeface="Open Sans"/>
                <a:ea typeface="Open Sans"/>
                <a:cs typeface="Open Sans"/>
                <a:sym typeface="Open Sans"/>
              </a:rPr>
              <a:t>Generates</a:t>
            </a:r>
            <a:r>
              <a:rPr lang="en" sz="3000">
                <a:latin typeface="Open Sans"/>
                <a:ea typeface="Open Sans"/>
                <a:cs typeface="Open Sans"/>
                <a:sym typeface="Open Sans"/>
              </a:rPr>
              <a:t> new data that fit the distribution of the training data</a:t>
            </a:r>
          </a:p>
          <a:p>
            <a:pPr lvl="0" rtl="0">
              <a:spcBef>
                <a:spcPts val="0"/>
              </a:spcBef>
              <a:buNone/>
            </a:pPr>
            <a:r>
              <a:t/>
            </a:r>
            <a:endParaRPr sz="3000">
              <a:latin typeface="Open Sans"/>
              <a:ea typeface="Open Sans"/>
              <a:cs typeface="Open Sans"/>
              <a:sym typeface="Open Sans"/>
            </a:endParaRPr>
          </a:p>
          <a:p>
            <a:pPr indent="-419100" lvl="0" marL="457200">
              <a:spcBef>
                <a:spcPts val="0"/>
              </a:spcBef>
              <a:buSzPct val="100000"/>
              <a:buFont typeface="Open Sans"/>
              <a:buChar char="●"/>
            </a:pPr>
            <a:r>
              <a:rPr lang="en" sz="3000">
                <a:latin typeface="Open Sans"/>
                <a:ea typeface="Open Sans"/>
                <a:cs typeface="Open Sans"/>
                <a:sym typeface="Open Sans"/>
              </a:rPr>
              <a:t>Example: Gaussian Mixture Model (GMM) can generate new random points that pretty much match the training distribution </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 name="Shape 74"/>
        <p:cNvGrpSpPr/>
        <p:nvPr/>
      </p:nvGrpSpPr>
      <p:grpSpPr>
        <a:xfrm>
          <a:off x="0" y="0"/>
          <a:ext cx="0" cy="0"/>
          <a:chOff x="0" y="0"/>
          <a:chExt cx="0" cy="0"/>
        </a:xfrm>
      </p:grpSpPr>
      <p:sp>
        <p:nvSpPr>
          <p:cNvPr id="75" name="Shape 75"/>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But finding a generative model for training data is calculation heavy:</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x="0" y="0"/>
          <a:ext cx="0" cy="0"/>
          <a:chOff x="0" y="0"/>
          <a:chExt cx="0" cy="0"/>
        </a:xfrm>
      </p:grpSpPr>
      <p:sp>
        <p:nvSpPr>
          <p:cNvPr id="80" name="Shape 80"/>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solidFill>
                  <a:srgbClr val="333333"/>
                </a:solidFill>
                <a:latin typeface="Open Sans"/>
                <a:ea typeface="Open Sans"/>
                <a:cs typeface="Open Sans"/>
                <a:sym typeface="Open Sans"/>
              </a:rPr>
              <a:t>Calculations include:</a:t>
            </a:r>
          </a:p>
          <a:p>
            <a:pPr lvl="0">
              <a:spcBef>
                <a:spcPts val="0"/>
              </a:spcBef>
              <a:buNone/>
            </a:pPr>
            <a:r>
              <a:t/>
            </a:r>
            <a:endParaRPr>
              <a:solidFill>
                <a:srgbClr val="333333"/>
              </a:solidFill>
              <a:latin typeface="Open Sans"/>
              <a:ea typeface="Open Sans"/>
              <a:cs typeface="Open Sans"/>
              <a:sym typeface="Open Sans"/>
            </a:endParaRPr>
          </a:p>
          <a:p>
            <a:pPr indent="-228600" lvl="0" marL="457200" rtl="0">
              <a:spcBef>
                <a:spcPts val="0"/>
              </a:spcBef>
              <a:buClr>
                <a:srgbClr val="333333"/>
              </a:buClr>
              <a:buFont typeface="Open Sans"/>
              <a:buChar char="●"/>
            </a:pPr>
            <a:r>
              <a:rPr lang="en">
                <a:solidFill>
                  <a:srgbClr val="333333"/>
                </a:solidFill>
                <a:latin typeface="Open Sans"/>
                <a:ea typeface="Open Sans"/>
                <a:cs typeface="Open Sans"/>
                <a:sym typeface="Open Sans"/>
              </a:rPr>
              <a:t>Maximum-likelihood</a:t>
            </a:r>
          </a:p>
          <a:p>
            <a:pPr indent="-228600" lvl="0" marL="457200" rtl="0">
              <a:spcBef>
                <a:spcPts val="0"/>
              </a:spcBef>
              <a:buClr>
                <a:srgbClr val="333333"/>
              </a:buClr>
              <a:buFont typeface="Open Sans"/>
              <a:buChar char="●"/>
            </a:pPr>
            <a:r>
              <a:rPr lang="en">
                <a:solidFill>
                  <a:srgbClr val="333333"/>
                </a:solidFill>
                <a:latin typeface="Open Sans"/>
                <a:ea typeface="Open Sans"/>
                <a:cs typeface="Open Sans"/>
                <a:sym typeface="Open Sans"/>
              </a:rPr>
              <a:t>Marginal probabilities</a:t>
            </a:r>
          </a:p>
          <a:p>
            <a:pPr indent="-228600" lvl="0" marL="457200" rtl="0">
              <a:spcBef>
                <a:spcPts val="0"/>
              </a:spcBef>
              <a:buClr>
                <a:srgbClr val="333333"/>
              </a:buClr>
              <a:buFont typeface="Open Sans"/>
              <a:buChar char="●"/>
            </a:pPr>
            <a:r>
              <a:rPr lang="en">
                <a:solidFill>
                  <a:srgbClr val="333333"/>
                </a:solidFill>
                <a:latin typeface="Open Sans"/>
                <a:ea typeface="Open Sans"/>
                <a:cs typeface="Open Sans"/>
                <a:sym typeface="Open Sans"/>
              </a:rPr>
              <a:t>Partition functions</a:t>
            </a:r>
          </a:p>
          <a:p>
            <a:pPr indent="-228600" lvl="0" marL="457200" rtl="0">
              <a:spcBef>
                <a:spcPts val="0"/>
              </a:spcBef>
              <a:buClr>
                <a:srgbClr val="333333"/>
              </a:buClr>
              <a:buFont typeface="Open Sans"/>
              <a:buChar char="●"/>
            </a:pPr>
            <a:r>
              <a:rPr lang="en">
                <a:solidFill>
                  <a:srgbClr val="333333"/>
                </a:solidFill>
                <a:latin typeface="Open Sans"/>
                <a:ea typeface="Open Sans"/>
                <a:cs typeface="Open Sans"/>
                <a:sym typeface="Open Sans"/>
              </a:rPr>
              <a:t>Most-likely estimates</a:t>
            </a:r>
          </a:p>
          <a:p>
            <a:pPr indent="-228600" lvl="0" marL="457200">
              <a:spcBef>
                <a:spcPts val="0"/>
              </a:spcBef>
              <a:buClr>
                <a:srgbClr val="333333"/>
              </a:buClr>
              <a:buFont typeface="Open Sans"/>
              <a:buChar char="●"/>
            </a:pPr>
            <a:r>
              <a:rPr lang="en">
                <a:solidFill>
                  <a:srgbClr val="333333"/>
                </a:solidFill>
                <a:latin typeface="Open Sans"/>
                <a:ea typeface="Open Sans"/>
                <a:cs typeface="Open Sans"/>
                <a:sym typeface="Open Sans"/>
              </a:rPr>
              <a:t>Etc.</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sp>
        <p:nvSpPr>
          <p:cNvPr id="85" name="Shape 85"/>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Possible if finding a simple GMM, but prohibitive with deep neural nets...</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sp>
        <p:nvSpPr>
          <p:cNvPr id="90" name="Shape 90"/>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Enter </a:t>
            </a:r>
            <a:r>
              <a:rPr b="1" lang="en">
                <a:latin typeface="Open Sans"/>
                <a:ea typeface="Open Sans"/>
                <a:cs typeface="Open Sans"/>
                <a:sym typeface="Open Sans"/>
              </a:rPr>
              <a:t>adversarial training</a:t>
            </a:r>
            <a:r>
              <a:rPr lang="en">
                <a:latin typeface="Open Sans"/>
                <a:ea typeface="Open Sans"/>
                <a:cs typeface="Open Sans"/>
                <a:sym typeface="Open Sans"/>
              </a:rPr>
              <a:t>! </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4" name="Shape 94"/>
        <p:cNvGrpSpPr/>
        <p:nvPr/>
      </p:nvGrpSpPr>
      <p:grpSpPr>
        <a:xfrm>
          <a:off x="0" y="0"/>
          <a:ext cx="0" cy="0"/>
          <a:chOff x="0" y="0"/>
          <a:chExt cx="0" cy="0"/>
        </a:xfrm>
      </p:grpSpPr>
      <p:sp>
        <p:nvSpPr>
          <p:cNvPr id="95" name="Shape 95"/>
          <p:cNvSpPr txBox="1"/>
          <p:nvPr>
            <p:ph type="title"/>
          </p:nvPr>
        </p:nvSpPr>
        <p:spPr>
          <a:xfrm>
            <a:off x="311700" y="2150850"/>
            <a:ext cx="8520600" cy="841800"/>
          </a:xfrm>
          <a:prstGeom prst="rect">
            <a:avLst/>
          </a:prstGeom>
        </p:spPr>
        <p:txBody>
          <a:bodyPr anchorCtr="0" anchor="ctr" bIns="91425" lIns="91425" rIns="91425" tIns="91425">
            <a:noAutofit/>
          </a:bodyPr>
          <a:lstStyle/>
          <a:p>
            <a:pPr lvl="0">
              <a:spcBef>
                <a:spcPts val="0"/>
              </a:spcBef>
              <a:buNone/>
            </a:pPr>
            <a:r>
              <a:rPr lang="en">
                <a:latin typeface="Open Sans"/>
                <a:ea typeface="Open Sans"/>
                <a:cs typeface="Open Sans"/>
                <a:sym typeface="Open Sans"/>
              </a:rPr>
              <a:t>For training data: </a:t>
            </a:r>
            <a:r>
              <a:rPr i="1" lang="en">
                <a:solidFill>
                  <a:srgbClr val="333333"/>
                </a:solidFill>
                <a:latin typeface="Open Sans"/>
                <a:ea typeface="Open Sans"/>
                <a:cs typeface="Open Sans"/>
                <a:sym typeface="Open Sans"/>
              </a:rPr>
              <a:t>X </a:t>
            </a:r>
            <a:r>
              <a:rPr lang="en">
                <a:solidFill>
                  <a:srgbClr val="333333"/>
                </a:solidFill>
                <a:latin typeface="Open Sans"/>
                <a:ea typeface="Open Sans"/>
                <a:cs typeface="Open Sans"/>
                <a:sym typeface="Open Sans"/>
              </a:rPr>
              <a:t>⊂ ℝ</a:t>
            </a:r>
            <a:r>
              <a:rPr baseline="30000" i="1" lang="en">
                <a:solidFill>
                  <a:srgbClr val="333333"/>
                </a:solidFill>
                <a:latin typeface="Open Sans"/>
                <a:ea typeface="Open Sans"/>
                <a:cs typeface="Open Sans"/>
                <a:sym typeface="Open Sans"/>
              </a:rPr>
              <a:t>d</a:t>
            </a:r>
            <a:r>
              <a:rPr lang="en">
                <a:solidFill>
                  <a:srgbClr val="333333"/>
                </a:solidFill>
                <a:latin typeface="Open Sans"/>
                <a:ea typeface="Open Sans"/>
                <a:cs typeface="Open Sans"/>
                <a:sym typeface="Open Sans"/>
              </a:rPr>
              <a:t>, we have</a:t>
            </a:r>
          </a:p>
          <a:p>
            <a:pPr lvl="0">
              <a:spcBef>
                <a:spcPts val="0"/>
              </a:spcBef>
              <a:buNone/>
            </a:pPr>
            <a:r>
              <a:t/>
            </a:r>
            <a:endParaRPr>
              <a:solidFill>
                <a:srgbClr val="333333"/>
              </a:solidFill>
              <a:latin typeface="Open Sans"/>
              <a:ea typeface="Open Sans"/>
              <a:cs typeface="Open Sans"/>
              <a:sym typeface="Open Sans"/>
            </a:endParaRPr>
          </a:p>
          <a:p>
            <a:pPr indent="-228600" lvl="0" marL="457200" rtl="0">
              <a:spcBef>
                <a:spcPts val="0"/>
              </a:spcBef>
              <a:buClr>
                <a:srgbClr val="333333"/>
              </a:buClr>
              <a:buFont typeface="Open Sans"/>
              <a:buChar char="●"/>
            </a:pPr>
            <a:r>
              <a:rPr lang="en">
                <a:solidFill>
                  <a:srgbClr val="333333"/>
                </a:solidFill>
                <a:latin typeface="Open Sans"/>
                <a:ea typeface="Open Sans"/>
                <a:cs typeface="Open Sans"/>
                <a:sym typeface="Open Sans"/>
              </a:rPr>
              <a:t>Generator </a:t>
            </a:r>
            <a:r>
              <a:rPr i="1" lang="en">
                <a:solidFill>
                  <a:srgbClr val="333333"/>
                </a:solidFill>
                <a:latin typeface="Open Sans"/>
                <a:ea typeface="Open Sans"/>
                <a:cs typeface="Open Sans"/>
                <a:sym typeface="Open Sans"/>
              </a:rPr>
              <a:t>g</a:t>
            </a:r>
            <a:r>
              <a:rPr lang="en">
                <a:solidFill>
                  <a:srgbClr val="333333"/>
                </a:solidFill>
                <a:latin typeface="Open Sans"/>
                <a:ea typeface="Open Sans"/>
                <a:cs typeface="Open Sans"/>
                <a:sym typeface="Open Sans"/>
              </a:rPr>
              <a:t>: ℝ</a:t>
            </a:r>
            <a:r>
              <a:rPr baseline="30000" i="1" lang="en">
                <a:solidFill>
                  <a:srgbClr val="333333"/>
                </a:solidFill>
                <a:latin typeface="Open Sans"/>
                <a:ea typeface="Open Sans"/>
                <a:cs typeface="Open Sans"/>
                <a:sym typeface="Open Sans"/>
              </a:rPr>
              <a:t>n</a:t>
            </a:r>
            <a:r>
              <a:rPr lang="en">
                <a:solidFill>
                  <a:srgbClr val="333333"/>
                </a:solidFill>
                <a:latin typeface="Open Sans"/>
                <a:ea typeface="Open Sans"/>
                <a:cs typeface="Open Sans"/>
                <a:sym typeface="Open Sans"/>
              </a:rPr>
              <a:t>→ℝ</a:t>
            </a:r>
            <a:r>
              <a:rPr baseline="30000" i="1" lang="en">
                <a:solidFill>
                  <a:srgbClr val="333333"/>
                </a:solidFill>
                <a:latin typeface="Open Sans"/>
                <a:ea typeface="Open Sans"/>
                <a:cs typeface="Open Sans"/>
                <a:sym typeface="Open Sans"/>
              </a:rPr>
              <a:t>d</a:t>
            </a:r>
          </a:p>
          <a:p>
            <a:pPr lvl="0" rtl="0">
              <a:spcBef>
                <a:spcPts val="0"/>
              </a:spcBef>
              <a:buNone/>
            </a:pPr>
            <a:r>
              <a:rPr lang="en">
                <a:solidFill>
                  <a:srgbClr val="333333"/>
                </a:solidFill>
                <a:latin typeface="Open Sans"/>
                <a:ea typeface="Open Sans"/>
                <a:cs typeface="Open Sans"/>
                <a:sym typeface="Open Sans"/>
              </a:rPr>
              <a:t> </a:t>
            </a:r>
          </a:p>
          <a:p>
            <a:pPr indent="-228600" lvl="0" marL="457200">
              <a:spcBef>
                <a:spcPts val="0"/>
              </a:spcBef>
              <a:buClr>
                <a:srgbClr val="333333"/>
              </a:buClr>
              <a:buFont typeface="Open Sans"/>
              <a:buChar char="●"/>
            </a:pPr>
            <a:r>
              <a:rPr lang="en">
                <a:solidFill>
                  <a:srgbClr val="333333"/>
                </a:solidFill>
                <a:latin typeface="Open Sans"/>
                <a:ea typeface="Open Sans"/>
                <a:cs typeface="Open Sans"/>
                <a:sym typeface="Open Sans"/>
              </a:rPr>
              <a:t>Discriminator </a:t>
            </a:r>
            <a:r>
              <a:rPr i="1" lang="en">
                <a:solidFill>
                  <a:srgbClr val="333333"/>
                </a:solidFill>
                <a:latin typeface="Open Sans"/>
                <a:ea typeface="Open Sans"/>
                <a:cs typeface="Open Sans"/>
                <a:sym typeface="Open Sans"/>
              </a:rPr>
              <a:t>d</a:t>
            </a:r>
            <a:r>
              <a:rPr lang="en">
                <a:solidFill>
                  <a:srgbClr val="333333"/>
                </a:solidFill>
                <a:latin typeface="Open Sans"/>
                <a:ea typeface="Open Sans"/>
                <a:cs typeface="Open Sans"/>
                <a:sym typeface="Open Sans"/>
              </a:rPr>
              <a:t>: ℝ</a:t>
            </a:r>
            <a:r>
              <a:rPr baseline="30000" i="1" lang="en">
                <a:solidFill>
                  <a:srgbClr val="333333"/>
                </a:solidFill>
                <a:latin typeface="Open Sans"/>
                <a:ea typeface="Open Sans"/>
                <a:cs typeface="Open Sans"/>
                <a:sym typeface="Open Sans"/>
              </a:rPr>
              <a:t>d</a:t>
            </a:r>
            <a:r>
              <a:rPr lang="en">
                <a:solidFill>
                  <a:srgbClr val="333333"/>
                </a:solidFill>
                <a:latin typeface="Open Sans"/>
                <a:ea typeface="Open Sans"/>
                <a:cs typeface="Open Sans"/>
                <a:sym typeface="Open Sans"/>
              </a:rPr>
              <a:t>→{0,1}</a:t>
            </a:r>
          </a:p>
        </p:txBody>
      </p:sp>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